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icrosoft Yahei" panose="020B0503020204020204" pitchFamily="34" charset="-122"/>
      <p:regular r:id="rId30"/>
      <p:bold r:id="rId31"/>
    </p:embeddedFont>
    <p:embeddedFont>
      <p:font typeface="Noto Sans TC" panose="02020500000000000000" charset="-120"/>
      <p:regular r:id="rId32"/>
      <p:bold r:id="rId33"/>
    </p:embeddedFont>
    <p:embeddedFont>
      <p:font typeface="Nunito"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ia-Hui Chang" initials="" lastIdx="8" clrIdx="0"/>
  <p:cmAuthor id="1" name="ChengWei" initials="" lastIdx="6" clrIdx="1"/>
  <p:cmAuthor id="2" name="謝程偉"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8F0C23-E533-45D9-9053-157C1C5AB7FA}">
  <a:tblStyle styleId="{338F0C23-E533-45D9-9053-157C1C5AB7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877c41ce1b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877c41ce1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1d81dda2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1d81dda2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1d81dda2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1d81dda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01d81dda2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01d81dda2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32b392e7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32b392e7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032b392e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032b392e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8aecc5465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8aecc5465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8aecc5465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8aecc5465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8aecc5465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8aecc546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8aecc5465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8aecc5465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8aecc5465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8aecc5465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8aecc54651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8aecc5465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032b392e7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032b392e7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01d81dda26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01d81dda2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機率分布圖</a:t>
            </a:r>
            <a:endParaRPr/>
          </a:p>
          <a:p>
            <a:pPr marL="0" lvl="0" indent="0" algn="l" rtl="0">
              <a:spcBef>
                <a:spcPts val="0"/>
              </a:spcBef>
              <a:spcAft>
                <a:spcPts val="0"/>
              </a:spcAft>
              <a:buNone/>
            </a:pPr>
            <a:r>
              <a:rPr lang="zh-TW">
                <a:solidFill>
                  <a:schemeClr val="dk1"/>
                </a:solidFill>
              </a:rPr>
              <a:t>1. </a:t>
            </a:r>
            <a:r>
              <a:rPr lang="zh-TW" b="1">
                <a:solidFill>
                  <a:schemeClr val="dk1"/>
                </a:solidFill>
              </a:rPr>
              <a:t>模型的預測信心</a:t>
            </a:r>
            <a:endParaRPr b="1">
              <a:solidFill>
                <a:schemeClr val="dk1"/>
              </a:solidFill>
            </a:endParaRPr>
          </a:p>
          <a:p>
            <a:pPr marL="0" lvl="0" indent="0" algn="l" rtl="0">
              <a:spcBef>
                <a:spcPts val="0"/>
              </a:spcBef>
              <a:spcAft>
                <a:spcPts val="0"/>
              </a:spcAft>
              <a:buNone/>
            </a:pPr>
            <a:r>
              <a:rPr lang="zh-TW">
                <a:solidFill>
                  <a:schemeClr val="dk1"/>
                </a:solidFill>
              </a:rPr>
              <a:t>2. </a:t>
            </a:r>
            <a:r>
              <a:rPr lang="zh-TW" b="1">
                <a:solidFill>
                  <a:schemeClr val="dk1"/>
                </a:solidFill>
              </a:rPr>
              <a:t>類別間的分布情況</a:t>
            </a:r>
            <a:endParaRPr b="1">
              <a:solidFill>
                <a:schemeClr val="dk1"/>
              </a:solidFill>
            </a:endParaRPr>
          </a:p>
          <a:p>
            <a:pPr marL="0" lvl="0" indent="0" algn="l" rtl="0">
              <a:spcBef>
                <a:spcPts val="0"/>
              </a:spcBef>
              <a:spcAft>
                <a:spcPts val="0"/>
              </a:spcAft>
              <a:buNone/>
            </a:pPr>
            <a:r>
              <a:rPr lang="zh-TW">
                <a:solidFill>
                  <a:schemeClr val="dk1"/>
                </a:solidFill>
              </a:rPr>
              <a:t>3. </a:t>
            </a:r>
            <a:r>
              <a:rPr lang="zh-TW" b="1">
                <a:solidFill>
                  <a:schemeClr val="dk1"/>
                </a:solidFill>
              </a:rPr>
              <a:t>偏差（Bias）與不平衡數據的影響</a:t>
            </a:r>
            <a:endParaRPr b="1">
              <a:solidFill>
                <a:schemeClr val="dk1"/>
              </a:solidFill>
            </a:endParaRPr>
          </a:p>
          <a:p>
            <a:pPr marL="0" lvl="0" indent="0" algn="l" rtl="0">
              <a:spcBef>
                <a:spcPts val="0"/>
              </a:spcBef>
              <a:spcAft>
                <a:spcPts val="0"/>
              </a:spcAft>
              <a:buNone/>
            </a:pPr>
            <a:r>
              <a:rPr lang="zh-TW">
                <a:solidFill>
                  <a:schemeClr val="dk1"/>
                </a:solidFill>
              </a:rPr>
              <a:t>4. </a:t>
            </a:r>
            <a:r>
              <a:rPr lang="zh-TW" b="1">
                <a:solidFill>
                  <a:schemeClr val="dk1"/>
                </a:solidFill>
              </a:rPr>
              <a:t>過擬合或欠擬合</a:t>
            </a:r>
            <a:endParaRPr b="1">
              <a:solidFill>
                <a:schemeClr val="dk1"/>
              </a:solidFill>
            </a:endParaRPr>
          </a:p>
          <a:p>
            <a:pPr marL="0" lvl="0" indent="0" algn="l" rtl="0">
              <a:spcBef>
                <a:spcPts val="0"/>
              </a:spcBef>
              <a:spcAft>
                <a:spcPts val="0"/>
              </a:spcAft>
              <a:buNone/>
            </a:pPr>
            <a:r>
              <a:rPr lang="zh-TW" b="1">
                <a:solidFill>
                  <a:schemeClr val="dk1"/>
                </a:solidFill>
              </a:rPr>
              <a:t>混淆矩陣</a:t>
            </a:r>
            <a:endParaRPr b="1">
              <a:solidFill>
                <a:schemeClr val="dk1"/>
              </a:solidFill>
            </a:endParaRPr>
          </a:p>
          <a:p>
            <a:pPr marL="0" lvl="0" indent="0" algn="l" rtl="0">
              <a:spcBef>
                <a:spcPts val="0"/>
              </a:spcBef>
              <a:spcAft>
                <a:spcPts val="0"/>
              </a:spcAft>
              <a:buNone/>
            </a:pPr>
            <a:r>
              <a:rPr lang="zh-TW" b="1">
                <a:solidFill>
                  <a:schemeClr val="dk1"/>
                </a:solidFill>
              </a:rPr>
              <a:t>1. 呈現分類模型的預測情況</a:t>
            </a:r>
            <a:endParaRPr b="1">
              <a:solidFill>
                <a:schemeClr val="dk1"/>
              </a:solidFill>
            </a:endParaRPr>
          </a:p>
          <a:p>
            <a:pPr marL="0" lvl="0" indent="0" algn="l" rtl="0">
              <a:spcBef>
                <a:spcPts val="0"/>
              </a:spcBef>
              <a:spcAft>
                <a:spcPts val="0"/>
              </a:spcAft>
              <a:buNone/>
            </a:pPr>
            <a:r>
              <a:rPr lang="zh-TW" b="1">
                <a:solidFill>
                  <a:schemeClr val="dk1"/>
                </a:solidFill>
              </a:rPr>
              <a:t>2. 錯誤類型的分佈</a:t>
            </a:r>
            <a:endParaRPr b="1">
              <a:solidFill>
                <a:schemeClr val="dk1"/>
              </a:solidFill>
            </a:endParaRPr>
          </a:p>
          <a:p>
            <a:pPr marL="0" lvl="0" indent="0" algn="l" rtl="0">
              <a:spcBef>
                <a:spcPts val="0"/>
              </a:spcBef>
              <a:spcAft>
                <a:spcPts val="0"/>
              </a:spcAft>
              <a:buNone/>
            </a:pPr>
            <a:r>
              <a:rPr lang="zh-TW" b="1">
                <a:solidFill>
                  <a:schemeClr val="dk1"/>
                </a:solidFill>
              </a:rPr>
              <a:t>3. 不平衡數據</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8aecc5465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8aecc5465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機率分布圖</a:t>
            </a:r>
            <a:endParaRPr/>
          </a:p>
          <a:p>
            <a:pPr marL="0" lvl="0" indent="0" algn="l" rtl="0">
              <a:spcBef>
                <a:spcPts val="0"/>
              </a:spcBef>
              <a:spcAft>
                <a:spcPts val="0"/>
              </a:spcAft>
              <a:buNone/>
            </a:pPr>
            <a:r>
              <a:rPr lang="zh-TW">
                <a:solidFill>
                  <a:schemeClr val="dk1"/>
                </a:solidFill>
              </a:rPr>
              <a:t>1. </a:t>
            </a:r>
            <a:r>
              <a:rPr lang="zh-TW" b="1">
                <a:solidFill>
                  <a:schemeClr val="dk1"/>
                </a:solidFill>
              </a:rPr>
              <a:t>模型的預測信心</a:t>
            </a:r>
            <a:endParaRPr b="1">
              <a:solidFill>
                <a:schemeClr val="dk1"/>
              </a:solidFill>
            </a:endParaRPr>
          </a:p>
          <a:p>
            <a:pPr marL="0" lvl="0" indent="0" algn="l" rtl="0">
              <a:spcBef>
                <a:spcPts val="0"/>
              </a:spcBef>
              <a:spcAft>
                <a:spcPts val="0"/>
              </a:spcAft>
              <a:buNone/>
            </a:pPr>
            <a:r>
              <a:rPr lang="zh-TW">
                <a:solidFill>
                  <a:schemeClr val="dk1"/>
                </a:solidFill>
              </a:rPr>
              <a:t>2. </a:t>
            </a:r>
            <a:r>
              <a:rPr lang="zh-TW" b="1">
                <a:solidFill>
                  <a:schemeClr val="dk1"/>
                </a:solidFill>
              </a:rPr>
              <a:t>類別間的分布情況</a:t>
            </a:r>
            <a:endParaRPr b="1">
              <a:solidFill>
                <a:schemeClr val="dk1"/>
              </a:solidFill>
            </a:endParaRPr>
          </a:p>
          <a:p>
            <a:pPr marL="0" lvl="0" indent="0" algn="l" rtl="0">
              <a:spcBef>
                <a:spcPts val="0"/>
              </a:spcBef>
              <a:spcAft>
                <a:spcPts val="0"/>
              </a:spcAft>
              <a:buNone/>
            </a:pPr>
            <a:r>
              <a:rPr lang="zh-TW">
                <a:solidFill>
                  <a:schemeClr val="dk1"/>
                </a:solidFill>
              </a:rPr>
              <a:t>3. </a:t>
            </a:r>
            <a:r>
              <a:rPr lang="zh-TW" b="1">
                <a:solidFill>
                  <a:schemeClr val="dk1"/>
                </a:solidFill>
              </a:rPr>
              <a:t>偏差（Bias）與不平衡數據的影響</a:t>
            </a:r>
            <a:endParaRPr b="1">
              <a:solidFill>
                <a:schemeClr val="dk1"/>
              </a:solidFill>
            </a:endParaRPr>
          </a:p>
          <a:p>
            <a:pPr marL="0" lvl="0" indent="0" algn="l" rtl="0">
              <a:spcBef>
                <a:spcPts val="0"/>
              </a:spcBef>
              <a:spcAft>
                <a:spcPts val="0"/>
              </a:spcAft>
              <a:buNone/>
            </a:pPr>
            <a:r>
              <a:rPr lang="zh-TW">
                <a:solidFill>
                  <a:schemeClr val="dk1"/>
                </a:solidFill>
              </a:rPr>
              <a:t>4. </a:t>
            </a:r>
            <a:r>
              <a:rPr lang="zh-TW" b="1">
                <a:solidFill>
                  <a:schemeClr val="dk1"/>
                </a:solidFill>
              </a:rPr>
              <a:t>過擬合或欠擬合</a:t>
            </a:r>
            <a:endParaRPr b="1">
              <a:solidFill>
                <a:schemeClr val="dk1"/>
              </a:solidFill>
            </a:endParaRPr>
          </a:p>
          <a:p>
            <a:pPr marL="0" lvl="0" indent="0" algn="l" rtl="0">
              <a:spcBef>
                <a:spcPts val="0"/>
              </a:spcBef>
              <a:spcAft>
                <a:spcPts val="0"/>
              </a:spcAft>
              <a:buNone/>
            </a:pPr>
            <a:r>
              <a:rPr lang="zh-TW" b="1">
                <a:solidFill>
                  <a:schemeClr val="dk1"/>
                </a:solidFill>
              </a:rPr>
              <a:t>混淆矩陣</a:t>
            </a:r>
            <a:endParaRPr b="1">
              <a:solidFill>
                <a:schemeClr val="dk1"/>
              </a:solidFill>
            </a:endParaRPr>
          </a:p>
          <a:p>
            <a:pPr marL="0" lvl="0" indent="0" algn="l" rtl="0">
              <a:spcBef>
                <a:spcPts val="0"/>
              </a:spcBef>
              <a:spcAft>
                <a:spcPts val="0"/>
              </a:spcAft>
              <a:buNone/>
            </a:pPr>
            <a:r>
              <a:rPr lang="zh-TW" b="1">
                <a:solidFill>
                  <a:schemeClr val="dk1"/>
                </a:solidFill>
              </a:rPr>
              <a:t>1. 呈現分類模型的預測情況</a:t>
            </a:r>
            <a:endParaRPr b="1">
              <a:solidFill>
                <a:schemeClr val="dk1"/>
              </a:solidFill>
            </a:endParaRPr>
          </a:p>
          <a:p>
            <a:pPr marL="0" lvl="0" indent="0" algn="l" rtl="0">
              <a:spcBef>
                <a:spcPts val="0"/>
              </a:spcBef>
              <a:spcAft>
                <a:spcPts val="0"/>
              </a:spcAft>
              <a:buNone/>
            </a:pPr>
            <a:r>
              <a:rPr lang="zh-TW" b="1">
                <a:solidFill>
                  <a:schemeClr val="dk1"/>
                </a:solidFill>
              </a:rPr>
              <a:t>2. 錯誤類型的分佈</a:t>
            </a:r>
            <a:endParaRPr b="1">
              <a:solidFill>
                <a:schemeClr val="dk1"/>
              </a:solidFill>
            </a:endParaRPr>
          </a:p>
          <a:p>
            <a:pPr marL="0" lvl="0" indent="0" algn="l" rtl="0">
              <a:spcBef>
                <a:spcPts val="0"/>
              </a:spcBef>
              <a:spcAft>
                <a:spcPts val="0"/>
              </a:spcAft>
              <a:buNone/>
            </a:pPr>
            <a:r>
              <a:rPr lang="zh-TW" b="1">
                <a:solidFill>
                  <a:schemeClr val="dk1"/>
                </a:solidFill>
              </a:rPr>
              <a:t>3. 不平衡數據</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01d81dda2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01d81dda2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01d81dda26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01d81dda2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8aecc54651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8aecc5465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045f651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045f651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877c41ce1b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877c41ce1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8aecc5465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8aecc5465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0261f835c1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0261f835c1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77c41ce1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877c41ce1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877c41ce1b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877c41ce1b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877c41ce1b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877c41ce1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77c41ce1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77c41ce1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hsiehchengwei/ce6020-hw1-code-example-sv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scikit-learn.org/stable/modules/generated/sklearn.metrics.f1_score.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finmindtrade.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hackmd.io/@aed58890/Sk2DIOL6C"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t/eb1ce6da681842b2aed218a84e63671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gzV_KpleLjI3FutkTOSK46qrvoV5Fsy-NOziiSiSF_w/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331750" y="1352250"/>
            <a:ext cx="67611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sz="3400">
                <a:latin typeface="Noto Sans TC"/>
                <a:ea typeface="Noto Sans TC"/>
                <a:cs typeface="Noto Sans TC"/>
                <a:sym typeface="Noto Sans TC"/>
              </a:rPr>
              <a:t>Assignment 1 </a:t>
            </a:r>
            <a:endParaRPr sz="3400">
              <a:latin typeface="Noto Sans TC"/>
              <a:ea typeface="Noto Sans TC"/>
              <a:cs typeface="Noto Sans TC"/>
              <a:sym typeface="Noto Sans TC"/>
            </a:endParaRPr>
          </a:p>
          <a:p>
            <a:pPr marL="0" lvl="0" indent="0" algn="ctr" rtl="0">
              <a:spcBef>
                <a:spcPts val="0"/>
              </a:spcBef>
              <a:spcAft>
                <a:spcPts val="0"/>
              </a:spcAft>
              <a:buNone/>
            </a:pPr>
            <a:r>
              <a:rPr lang="zh-TW" sz="3400">
                <a:latin typeface="Noto Sans TC"/>
                <a:ea typeface="Noto Sans TC"/>
                <a:cs typeface="Noto Sans TC"/>
                <a:sym typeface="Noto Sans TC"/>
              </a:rPr>
              <a:t>Stock Trend Prediction </a:t>
            </a:r>
            <a:endParaRPr sz="3400">
              <a:latin typeface="Noto Sans TC"/>
              <a:ea typeface="Noto Sans TC"/>
              <a:cs typeface="Noto Sans TC"/>
              <a:sym typeface="Noto Sans TC"/>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sz="1400">
                <a:latin typeface="Noto Sans TC"/>
                <a:ea typeface="Noto Sans TC"/>
                <a:cs typeface="Noto Sans TC"/>
                <a:sym typeface="Noto Sans TC"/>
              </a:rPr>
              <a:t>TA: ncu-ai-1131-ta@googlegroups.com</a:t>
            </a:r>
            <a:endParaRPr sz="1400">
              <a:latin typeface="Noto Sans TC"/>
              <a:ea typeface="Noto Sans TC"/>
              <a:cs typeface="Noto Sans TC"/>
              <a:sym typeface="Noto Sans TC"/>
            </a:endParaRPr>
          </a:p>
        </p:txBody>
      </p:sp>
      <p:sp>
        <p:nvSpPr>
          <p:cNvPr id="130" name="Google Shape;130;p13"/>
          <p:cNvSpPr txBox="1">
            <a:spLocks noGrp="1"/>
          </p:cNvSpPr>
          <p:nvPr>
            <p:ph type="subTitle" idx="1"/>
          </p:nvPr>
        </p:nvSpPr>
        <p:spPr>
          <a:xfrm>
            <a:off x="2031650" y="2650533"/>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b="1">
                <a:latin typeface="Noto Sans TC"/>
                <a:ea typeface="Noto Sans TC"/>
                <a:cs typeface="Noto Sans TC"/>
                <a:sym typeface="Noto Sans TC"/>
              </a:rPr>
              <a:t>CE6020* Artificial Intelligence (2024 Fall)</a:t>
            </a:r>
            <a:endParaRPr b="1">
              <a:latin typeface="Noto Sans TC"/>
              <a:ea typeface="Noto Sans TC"/>
              <a:cs typeface="Noto Sans TC"/>
              <a:sym typeface="Noto Sans T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txBox="1">
            <a:spLocks noGrp="1"/>
          </p:cNvSpPr>
          <p:nvPr>
            <p:ph type="title"/>
          </p:nvPr>
        </p:nvSpPr>
        <p:spPr>
          <a:xfrm>
            <a:off x="895350" y="312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How to Submit your homework?</a:t>
            </a:r>
            <a:endParaRPr>
              <a:latin typeface="Noto Sans TC"/>
              <a:ea typeface="Noto Sans TC"/>
              <a:cs typeface="Noto Sans TC"/>
              <a:sym typeface="Noto Sans TC"/>
            </a:endParaRPr>
          </a:p>
        </p:txBody>
      </p:sp>
      <p:sp>
        <p:nvSpPr>
          <p:cNvPr id="230" name="Google Shape;230;p22"/>
          <p:cNvSpPr txBox="1">
            <a:spLocks noGrp="1"/>
          </p:cNvSpPr>
          <p:nvPr>
            <p:ph type="body" idx="1"/>
          </p:nvPr>
        </p:nvSpPr>
        <p:spPr>
          <a:xfrm>
            <a:off x="736350" y="950575"/>
            <a:ext cx="7823700" cy="3576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Please write a Python 3 program to predict the trends in the test dataset.</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Upload the prediction results to Kaggle and try to surpass the baseline.</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Please compress your files into a zip archive and upload it to the ee-class system.</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Your </a:t>
            </a:r>
            <a:r>
              <a:rPr lang="zh-TW" sz="1200">
                <a:solidFill>
                  <a:srgbClr val="1155CC"/>
                </a:solidFill>
                <a:latin typeface="Noto Sans TC"/>
                <a:ea typeface="Noto Sans TC"/>
                <a:cs typeface="Noto Sans TC"/>
                <a:sym typeface="Noto Sans TC"/>
              </a:rPr>
              <a:t>StudentID.zip</a:t>
            </a:r>
            <a:r>
              <a:rPr lang="zh-TW" sz="1200">
                <a:latin typeface="Noto Sans TC"/>
                <a:ea typeface="Noto Sans TC"/>
                <a:cs typeface="Noto Sans TC"/>
                <a:sym typeface="Noto Sans TC"/>
              </a:rPr>
              <a:t> file should contain at least the following three types of files:</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solidFill>
                  <a:srgbClr val="1155CC"/>
                </a:solidFill>
                <a:latin typeface="Noto Sans TC"/>
                <a:ea typeface="Noto Sans TC"/>
                <a:cs typeface="Noto Sans TC"/>
                <a:sym typeface="Noto Sans TC"/>
              </a:rPr>
              <a:t>report.pdf</a:t>
            </a:r>
            <a:r>
              <a:rPr lang="zh-TW" sz="1200">
                <a:latin typeface="Noto Sans TC"/>
                <a:ea typeface="Noto Sans TC"/>
                <a:cs typeface="Noto Sans TC"/>
                <a:sym typeface="Noto Sans TC"/>
              </a:rPr>
              <a:t> Your report, output as a PDF in A4 size. Include your student ID and name, and answer the questions according to the assignment prompts.</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solidFill>
                  <a:srgbClr val="1155CC"/>
                </a:solidFill>
                <a:latin typeface="Noto Sans TC"/>
                <a:ea typeface="Noto Sans TC"/>
                <a:cs typeface="Noto Sans TC"/>
                <a:sym typeface="Noto Sans TC"/>
              </a:rPr>
              <a:t>main.ipynb or main.py</a:t>
            </a:r>
            <a:r>
              <a:rPr lang="zh-TW" sz="1200">
                <a:latin typeface="Noto Sans TC"/>
                <a:ea typeface="Noto Sans TC"/>
                <a:cs typeface="Noto Sans TC"/>
                <a:sym typeface="Noto Sans TC"/>
              </a:rPr>
              <a:t> The main program for training and testing.</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solidFill>
                  <a:srgbClr val="1155CC"/>
                </a:solidFill>
                <a:latin typeface="Noto Sans TC"/>
                <a:ea typeface="Noto Sans TC"/>
                <a:cs typeface="Noto Sans TC"/>
                <a:sym typeface="Noto Sans TC"/>
              </a:rPr>
              <a:t>README.md</a:t>
            </a:r>
            <a:r>
              <a:rPr lang="zh-TW" sz="1200">
                <a:latin typeface="Noto Sans TC"/>
                <a:ea typeface="Noto Sans TC"/>
                <a:cs typeface="Noto Sans TC"/>
                <a:sym typeface="Noto Sans TC"/>
              </a:rPr>
              <a:t> Explain your Python 3 version and instructions on how to execute the code.</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may include other files you need.</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Deadline: 2024/10/6 23:30</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have 7 total late days grace period, max two per assignment (not for final project report, poster)</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Late submission penalty: </a:t>
            </a:r>
            <a:br>
              <a:rPr lang="zh-TW" sz="1200">
                <a:latin typeface="Noto Sans TC"/>
                <a:ea typeface="Noto Sans TC"/>
                <a:cs typeface="Noto Sans TC"/>
                <a:sym typeface="Noto Sans TC"/>
              </a:rPr>
            </a:br>
            <a:r>
              <a:rPr lang="zh-TW" sz="1200">
                <a:latin typeface="Noto Sans TC"/>
                <a:ea typeface="Noto Sans TC"/>
                <a:cs typeface="Noto Sans TC"/>
                <a:sym typeface="Noto Sans TC"/>
              </a:rPr>
              <a:t>The grade for this assignment = Original grade × (1 – (days late × 0.1))</a:t>
            </a:r>
            <a:endParaRPr sz="1200">
              <a:latin typeface="Noto Sans TC"/>
              <a:ea typeface="Noto Sans TC"/>
              <a:cs typeface="Noto Sans TC"/>
              <a:sym typeface="Noto Sans T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3"/>
          <p:cNvSpPr txBox="1">
            <a:spLocks noGrp="1"/>
          </p:cNvSpPr>
          <p:nvPr>
            <p:ph type="title"/>
          </p:nvPr>
        </p:nvSpPr>
        <p:spPr>
          <a:xfrm>
            <a:off x="1888674" y="1746100"/>
            <a:ext cx="5771400" cy="208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latin typeface="Noto Sans TC"/>
                <a:ea typeface="Noto Sans TC"/>
                <a:cs typeface="Noto Sans TC"/>
                <a:sym typeface="Noto Sans TC"/>
              </a:rPr>
              <a:t>Sample Code</a:t>
            </a:r>
            <a:endParaRPr>
              <a:latin typeface="Noto Sans TC"/>
              <a:ea typeface="Noto Sans TC"/>
              <a:cs typeface="Noto Sans TC"/>
              <a:sym typeface="Noto Sans TC"/>
            </a:endParaRPr>
          </a:p>
          <a:p>
            <a:pPr marL="0" lvl="0" indent="0" algn="ctr" rtl="0">
              <a:spcBef>
                <a:spcPts val="0"/>
              </a:spcBef>
              <a:spcAft>
                <a:spcPts val="0"/>
              </a:spcAft>
              <a:buNone/>
            </a:pPr>
            <a:r>
              <a:rPr lang="zh-TW" sz="1500" u="sng">
                <a:solidFill>
                  <a:schemeClr val="hlink"/>
                </a:solidFill>
                <a:latin typeface="Noto Sans TC"/>
                <a:ea typeface="Noto Sans TC"/>
                <a:cs typeface="Noto Sans TC"/>
                <a:sym typeface="Noto Sans TC"/>
                <a:hlinkClick r:id="rId3"/>
              </a:rPr>
              <a:t>https://www.kaggle.com/code/hsiehchengwei/ce6020-hw1-code-example-svm</a:t>
            </a:r>
            <a:endParaRPr sz="1500">
              <a:latin typeface="Noto Sans TC"/>
              <a:ea typeface="Noto Sans TC"/>
              <a:cs typeface="Noto Sans TC"/>
              <a:sym typeface="Noto Sans TC"/>
            </a:endParaRPr>
          </a:p>
          <a:p>
            <a:pPr marL="0" lvl="0" indent="0" algn="ctr" rtl="0">
              <a:spcBef>
                <a:spcPts val="0"/>
              </a:spcBef>
              <a:spcAft>
                <a:spcPts val="0"/>
              </a:spcAft>
              <a:buNone/>
            </a:pPr>
            <a:endParaRPr sz="1500">
              <a:latin typeface="Noto Sans TC"/>
              <a:ea typeface="Noto Sans TC"/>
              <a:cs typeface="Noto Sans TC"/>
              <a:sym typeface="Noto Sans TC"/>
            </a:endParaRPr>
          </a:p>
          <a:p>
            <a:pPr marL="457200" lvl="0" indent="-317500" algn="l" rtl="0">
              <a:lnSpc>
                <a:spcPct val="150000"/>
              </a:lnSpc>
              <a:spcBef>
                <a:spcPts val="0"/>
              </a:spcBef>
              <a:spcAft>
                <a:spcPts val="0"/>
              </a:spcAft>
              <a:buSzPts val="1400"/>
              <a:buFont typeface="Noto Sans TC"/>
              <a:buChar char="●"/>
            </a:pPr>
            <a:r>
              <a:rPr lang="zh-TW" sz="1400">
                <a:latin typeface="Noto Sans TC"/>
                <a:ea typeface="Noto Sans TC"/>
                <a:cs typeface="Noto Sans TC"/>
                <a:sym typeface="Noto Sans TC"/>
              </a:rPr>
              <a:t>Try to modify the example code to improve your results.</a:t>
            </a:r>
            <a:endParaRPr sz="1700">
              <a:latin typeface="Noto Sans TC"/>
              <a:ea typeface="Noto Sans TC"/>
              <a:cs typeface="Noto Sans TC"/>
              <a:sym typeface="Noto Sans T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txBox="1">
            <a:spLocks noGrp="1"/>
          </p:cNvSpPr>
          <p:nvPr>
            <p:ph type="title"/>
          </p:nvPr>
        </p:nvSpPr>
        <p:spPr>
          <a:xfrm>
            <a:off x="819150" y="369800"/>
            <a:ext cx="7505700" cy="94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3600">
                <a:latin typeface="Noto Sans TC"/>
                <a:ea typeface="Noto Sans TC"/>
                <a:cs typeface="Noto Sans TC"/>
                <a:sym typeface="Noto Sans TC"/>
              </a:rPr>
              <a:t>Import Package</a:t>
            </a:r>
            <a:endParaRPr sz="3600">
              <a:latin typeface="Noto Sans TC"/>
              <a:ea typeface="Noto Sans TC"/>
              <a:cs typeface="Noto Sans TC"/>
              <a:sym typeface="Noto Sans TC"/>
            </a:endParaRPr>
          </a:p>
        </p:txBody>
      </p:sp>
      <p:pic>
        <p:nvPicPr>
          <p:cNvPr id="241" name="Google Shape;241;p24"/>
          <p:cNvPicPr preferRelativeResize="0"/>
          <p:nvPr/>
        </p:nvPicPr>
        <p:blipFill>
          <a:blip r:embed="rId3">
            <a:alphaModFix/>
          </a:blip>
          <a:stretch>
            <a:fillRect/>
          </a:stretch>
        </p:blipFill>
        <p:spPr>
          <a:xfrm>
            <a:off x="6470075" y="3446100"/>
            <a:ext cx="2222650" cy="1203600"/>
          </a:xfrm>
          <a:prstGeom prst="rect">
            <a:avLst/>
          </a:prstGeom>
          <a:noFill/>
          <a:ln>
            <a:noFill/>
          </a:ln>
        </p:spPr>
      </p:pic>
      <p:sp>
        <p:nvSpPr>
          <p:cNvPr id="242" name="Google Shape;242;p24"/>
          <p:cNvSpPr txBox="1">
            <a:spLocks noGrp="1"/>
          </p:cNvSpPr>
          <p:nvPr>
            <p:ph type="body" idx="1"/>
          </p:nvPr>
        </p:nvSpPr>
        <p:spPr>
          <a:xfrm>
            <a:off x="608650" y="1313900"/>
            <a:ext cx="7946400" cy="3186600"/>
          </a:xfrm>
          <a:prstGeom prst="rect">
            <a:avLst/>
          </a:prstGeom>
          <a:noFill/>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zh-TW" sz="1200" b="1">
                <a:latin typeface="Noto Sans TC"/>
                <a:ea typeface="Noto Sans TC"/>
                <a:cs typeface="Noto Sans TC"/>
                <a:sym typeface="Noto Sans TC"/>
              </a:rPr>
              <a:t>Scikit-learn </a:t>
            </a:r>
            <a:r>
              <a:rPr lang="zh-TW" sz="1200">
                <a:latin typeface="Noto Sans TC"/>
                <a:ea typeface="Noto Sans TC"/>
                <a:cs typeface="Noto Sans TC"/>
                <a:sym typeface="Noto Sans TC"/>
              </a:rPr>
              <a:t>is a widely used machine learning library in Python, offering a wide range of algorithms for tasks such as classification, regression, clustering, and dimensionality reduction. It also supports model evaluation and data processing tools.</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Char char="○"/>
            </a:pPr>
            <a:r>
              <a:rPr lang="zh-TW" sz="1200">
                <a:latin typeface="Noto Sans TC"/>
                <a:ea typeface="Noto Sans TC"/>
                <a:cs typeface="Noto Sans TC"/>
                <a:sym typeface="Noto Sans TC"/>
              </a:rPr>
              <a:t>In this case, we are using it's standardization, SVM model, classification report, confusion matrix, and f1_score.</a:t>
            </a:r>
            <a:endParaRPr sz="1200">
              <a:solidFill>
                <a:srgbClr val="3C4043"/>
              </a:solidFill>
              <a:highlight>
                <a:srgbClr val="F1F3F4"/>
              </a:highlight>
              <a:latin typeface="Courier New"/>
              <a:ea typeface="Courier New"/>
              <a:cs typeface="Courier New"/>
              <a:sym typeface="Courier New"/>
            </a:endParaRPr>
          </a:p>
          <a:p>
            <a:pPr marL="457200" lvl="0" indent="-304800" algn="l" rtl="0">
              <a:lnSpc>
                <a:spcPct val="150000"/>
              </a:lnSpc>
              <a:spcBef>
                <a:spcPts val="0"/>
              </a:spcBef>
              <a:spcAft>
                <a:spcPts val="0"/>
              </a:spcAft>
              <a:buSzPts val="1200"/>
              <a:buFont typeface="Noto Sans TC"/>
              <a:buChar char="●"/>
            </a:pPr>
            <a:r>
              <a:rPr lang="zh-TW" sz="1200">
                <a:solidFill>
                  <a:srgbClr val="007B00"/>
                </a:solidFill>
                <a:highlight>
                  <a:srgbClr val="F1F3F4"/>
                </a:highlight>
                <a:latin typeface="Courier New"/>
                <a:ea typeface="Courier New"/>
                <a:cs typeface="Courier New"/>
                <a:sym typeface="Courier New"/>
              </a:rPr>
              <a:t>from</a:t>
            </a:r>
            <a:r>
              <a:rPr lang="zh-TW" sz="1200">
                <a:solidFill>
                  <a:srgbClr val="3C4043"/>
                </a:solidFill>
                <a:highlight>
                  <a:srgbClr val="F1F3F4"/>
                </a:highlight>
                <a:latin typeface="Courier New"/>
                <a:ea typeface="Courier New"/>
                <a:cs typeface="Courier New"/>
                <a:sym typeface="Courier New"/>
              </a:rPr>
              <a:t> sklearn.preprocessing </a:t>
            </a:r>
            <a:r>
              <a:rPr lang="zh-TW" sz="1200">
                <a:solidFill>
                  <a:srgbClr val="007B00"/>
                </a:solidFill>
                <a:highlight>
                  <a:srgbClr val="F1F3F4"/>
                </a:highlight>
                <a:latin typeface="Courier New"/>
                <a:ea typeface="Courier New"/>
                <a:cs typeface="Courier New"/>
                <a:sym typeface="Courier New"/>
              </a:rPr>
              <a:t>import</a:t>
            </a:r>
            <a:r>
              <a:rPr lang="zh-TW" sz="1200">
                <a:solidFill>
                  <a:srgbClr val="3C4043"/>
                </a:solidFill>
                <a:highlight>
                  <a:srgbClr val="F1F3F4"/>
                </a:highlight>
                <a:latin typeface="Courier New"/>
                <a:ea typeface="Courier New"/>
                <a:cs typeface="Courier New"/>
                <a:sym typeface="Courier New"/>
              </a:rPr>
              <a:t> StandardScaler</a:t>
            </a:r>
            <a:endParaRPr sz="1200">
              <a:solidFill>
                <a:srgbClr val="3C4043"/>
              </a:solidFill>
              <a:highlight>
                <a:srgbClr val="F1F3F4"/>
              </a:highlight>
              <a:latin typeface="Courier New"/>
              <a:ea typeface="Courier New"/>
              <a:cs typeface="Courier New"/>
              <a:sym typeface="Courier New"/>
            </a:endParaRPr>
          </a:p>
          <a:p>
            <a:pPr marL="457200" lvl="0" indent="-304800" algn="l" rtl="0">
              <a:lnSpc>
                <a:spcPct val="150000"/>
              </a:lnSpc>
              <a:spcBef>
                <a:spcPts val="0"/>
              </a:spcBef>
              <a:spcAft>
                <a:spcPts val="0"/>
              </a:spcAft>
              <a:buSzPts val="1200"/>
              <a:buFont typeface="Noto Sans TC"/>
              <a:buChar char="●"/>
            </a:pPr>
            <a:r>
              <a:rPr lang="zh-TW" sz="1200">
                <a:solidFill>
                  <a:srgbClr val="007B00"/>
                </a:solidFill>
                <a:highlight>
                  <a:srgbClr val="F1F3F4"/>
                </a:highlight>
                <a:latin typeface="Courier New"/>
                <a:ea typeface="Courier New"/>
                <a:cs typeface="Courier New"/>
                <a:sym typeface="Courier New"/>
              </a:rPr>
              <a:t>from</a:t>
            </a:r>
            <a:r>
              <a:rPr lang="zh-TW" sz="1200">
                <a:solidFill>
                  <a:srgbClr val="3C4043"/>
                </a:solidFill>
                <a:highlight>
                  <a:srgbClr val="F1F3F4"/>
                </a:highlight>
                <a:latin typeface="Courier New"/>
                <a:ea typeface="Courier New"/>
                <a:cs typeface="Courier New"/>
                <a:sym typeface="Courier New"/>
              </a:rPr>
              <a:t> sklearn.svm </a:t>
            </a:r>
            <a:r>
              <a:rPr lang="zh-TW" sz="1200">
                <a:solidFill>
                  <a:srgbClr val="007B00"/>
                </a:solidFill>
                <a:highlight>
                  <a:srgbClr val="F1F3F4"/>
                </a:highlight>
                <a:latin typeface="Courier New"/>
                <a:ea typeface="Courier New"/>
                <a:cs typeface="Courier New"/>
                <a:sym typeface="Courier New"/>
              </a:rPr>
              <a:t>import</a:t>
            </a:r>
            <a:r>
              <a:rPr lang="zh-TW" sz="1200">
                <a:solidFill>
                  <a:srgbClr val="3C4043"/>
                </a:solidFill>
                <a:highlight>
                  <a:srgbClr val="F1F3F4"/>
                </a:highlight>
                <a:latin typeface="Courier New"/>
                <a:ea typeface="Courier New"/>
                <a:cs typeface="Courier New"/>
                <a:sym typeface="Courier New"/>
              </a:rPr>
              <a:t> SVC</a:t>
            </a:r>
            <a:endParaRPr sz="1200">
              <a:solidFill>
                <a:srgbClr val="3C4043"/>
              </a:solidFill>
              <a:highlight>
                <a:srgbClr val="F1F3F4"/>
              </a:highlight>
              <a:latin typeface="Courier New"/>
              <a:ea typeface="Courier New"/>
              <a:cs typeface="Courier New"/>
              <a:sym typeface="Courier New"/>
            </a:endParaRPr>
          </a:p>
          <a:p>
            <a:pPr marL="457200" lvl="0" indent="-304800" algn="l" rtl="0">
              <a:lnSpc>
                <a:spcPct val="170000"/>
              </a:lnSpc>
              <a:spcBef>
                <a:spcPts val="0"/>
              </a:spcBef>
              <a:spcAft>
                <a:spcPts val="0"/>
              </a:spcAft>
              <a:buSzPts val="1200"/>
              <a:buFont typeface="Noto Sans TC"/>
              <a:buChar char="●"/>
            </a:pPr>
            <a:r>
              <a:rPr lang="zh-TW" sz="1200">
                <a:solidFill>
                  <a:srgbClr val="007B00"/>
                </a:solidFill>
                <a:highlight>
                  <a:srgbClr val="F1F3F4"/>
                </a:highlight>
                <a:latin typeface="Courier New"/>
                <a:ea typeface="Courier New"/>
                <a:cs typeface="Courier New"/>
                <a:sym typeface="Courier New"/>
              </a:rPr>
              <a:t>from</a:t>
            </a:r>
            <a:r>
              <a:rPr lang="zh-TW" sz="1200">
                <a:solidFill>
                  <a:srgbClr val="3C4043"/>
                </a:solidFill>
                <a:highlight>
                  <a:srgbClr val="F1F3F4"/>
                </a:highlight>
                <a:latin typeface="Courier New"/>
                <a:ea typeface="Courier New"/>
                <a:cs typeface="Courier New"/>
                <a:sym typeface="Courier New"/>
              </a:rPr>
              <a:t> sklearn.metrics </a:t>
            </a:r>
            <a:r>
              <a:rPr lang="zh-TW" sz="1200">
                <a:solidFill>
                  <a:srgbClr val="007B00"/>
                </a:solidFill>
                <a:highlight>
                  <a:srgbClr val="F1F3F4"/>
                </a:highlight>
                <a:latin typeface="Courier New"/>
                <a:ea typeface="Courier New"/>
                <a:cs typeface="Courier New"/>
                <a:sym typeface="Courier New"/>
              </a:rPr>
              <a:t>import</a:t>
            </a:r>
            <a:r>
              <a:rPr lang="zh-TW" sz="1200">
                <a:solidFill>
                  <a:srgbClr val="3C4043"/>
                </a:solidFill>
                <a:highlight>
                  <a:srgbClr val="F1F3F4"/>
                </a:highlight>
                <a:latin typeface="Courier New"/>
                <a:ea typeface="Courier New"/>
                <a:cs typeface="Courier New"/>
                <a:sym typeface="Courier New"/>
              </a:rPr>
              <a:t> classification_report</a:t>
            </a:r>
            <a:endParaRPr sz="1200">
              <a:solidFill>
                <a:srgbClr val="007B00"/>
              </a:solidFill>
              <a:highlight>
                <a:srgbClr val="F1F3F4"/>
              </a:highlight>
              <a:latin typeface="Courier New"/>
              <a:ea typeface="Courier New"/>
              <a:cs typeface="Courier New"/>
              <a:sym typeface="Courier New"/>
            </a:endParaRPr>
          </a:p>
          <a:p>
            <a:pPr marL="457200" lvl="0" indent="-304800" algn="l" rtl="0">
              <a:lnSpc>
                <a:spcPct val="170000"/>
              </a:lnSpc>
              <a:spcBef>
                <a:spcPts val="0"/>
              </a:spcBef>
              <a:spcAft>
                <a:spcPts val="0"/>
              </a:spcAft>
              <a:buSzPts val="1200"/>
              <a:buFont typeface="Noto Sans TC"/>
              <a:buChar char="●"/>
            </a:pPr>
            <a:r>
              <a:rPr lang="zh-TW" sz="1200">
                <a:solidFill>
                  <a:srgbClr val="007B00"/>
                </a:solidFill>
                <a:highlight>
                  <a:srgbClr val="F1F3F4"/>
                </a:highlight>
                <a:latin typeface="Courier New"/>
                <a:ea typeface="Courier New"/>
                <a:cs typeface="Courier New"/>
                <a:sym typeface="Courier New"/>
              </a:rPr>
              <a:t>from</a:t>
            </a:r>
            <a:r>
              <a:rPr lang="zh-TW" sz="1200">
                <a:solidFill>
                  <a:srgbClr val="3C4043"/>
                </a:solidFill>
                <a:highlight>
                  <a:srgbClr val="F1F3F4"/>
                </a:highlight>
                <a:latin typeface="Courier New"/>
                <a:ea typeface="Courier New"/>
                <a:cs typeface="Courier New"/>
                <a:sym typeface="Courier New"/>
              </a:rPr>
              <a:t> sklearn.metrics </a:t>
            </a:r>
            <a:r>
              <a:rPr lang="zh-TW" sz="1200">
                <a:solidFill>
                  <a:srgbClr val="007B00"/>
                </a:solidFill>
                <a:highlight>
                  <a:srgbClr val="F1F3F4"/>
                </a:highlight>
                <a:latin typeface="Courier New"/>
                <a:ea typeface="Courier New"/>
                <a:cs typeface="Courier New"/>
                <a:sym typeface="Courier New"/>
              </a:rPr>
              <a:t>import</a:t>
            </a:r>
            <a:r>
              <a:rPr lang="zh-TW" sz="1200">
                <a:solidFill>
                  <a:srgbClr val="3C4043"/>
                </a:solidFill>
                <a:highlight>
                  <a:srgbClr val="F1F3F4"/>
                </a:highlight>
                <a:latin typeface="Courier New"/>
                <a:ea typeface="Courier New"/>
                <a:cs typeface="Courier New"/>
                <a:sym typeface="Courier New"/>
              </a:rPr>
              <a:t> confusion_matrix</a:t>
            </a:r>
            <a:endParaRPr sz="1200">
              <a:solidFill>
                <a:srgbClr val="3C4043"/>
              </a:solidFill>
              <a:highlight>
                <a:srgbClr val="F1F3F4"/>
              </a:highlight>
              <a:latin typeface="Courier New"/>
              <a:ea typeface="Courier New"/>
              <a:cs typeface="Courier New"/>
              <a:sym typeface="Courier New"/>
            </a:endParaRPr>
          </a:p>
          <a:p>
            <a:pPr marL="457200" lvl="0" indent="-304800" algn="l" rtl="0">
              <a:lnSpc>
                <a:spcPct val="170000"/>
              </a:lnSpc>
              <a:spcBef>
                <a:spcPts val="0"/>
              </a:spcBef>
              <a:spcAft>
                <a:spcPts val="0"/>
              </a:spcAft>
              <a:buSzPts val="1200"/>
              <a:buFont typeface="Noto Sans TC"/>
              <a:buChar char="●"/>
            </a:pPr>
            <a:r>
              <a:rPr lang="zh-TW" sz="1200">
                <a:solidFill>
                  <a:srgbClr val="007B00"/>
                </a:solidFill>
                <a:highlight>
                  <a:srgbClr val="F1F3F4"/>
                </a:highlight>
                <a:latin typeface="Courier New"/>
                <a:ea typeface="Courier New"/>
                <a:cs typeface="Courier New"/>
                <a:sym typeface="Courier New"/>
              </a:rPr>
              <a:t>from</a:t>
            </a:r>
            <a:r>
              <a:rPr lang="zh-TW" sz="1200">
                <a:solidFill>
                  <a:srgbClr val="3C4043"/>
                </a:solidFill>
                <a:highlight>
                  <a:srgbClr val="F1F3F4"/>
                </a:highlight>
                <a:latin typeface="Courier New"/>
                <a:ea typeface="Courier New"/>
                <a:cs typeface="Courier New"/>
                <a:sym typeface="Courier New"/>
              </a:rPr>
              <a:t> sklearn.metrics </a:t>
            </a:r>
            <a:r>
              <a:rPr lang="zh-TW" sz="1200">
                <a:solidFill>
                  <a:srgbClr val="007B00"/>
                </a:solidFill>
                <a:highlight>
                  <a:srgbClr val="F1F3F4"/>
                </a:highlight>
                <a:latin typeface="Courier New"/>
                <a:ea typeface="Courier New"/>
                <a:cs typeface="Courier New"/>
                <a:sym typeface="Courier New"/>
              </a:rPr>
              <a:t>import</a:t>
            </a:r>
            <a:r>
              <a:rPr lang="zh-TW" sz="1200">
                <a:solidFill>
                  <a:srgbClr val="3C4043"/>
                </a:solidFill>
                <a:highlight>
                  <a:srgbClr val="F1F3F4"/>
                </a:highlight>
                <a:latin typeface="Courier New"/>
                <a:ea typeface="Courier New"/>
                <a:cs typeface="Courier New"/>
                <a:sym typeface="Courier New"/>
              </a:rPr>
              <a:t> f1_score</a:t>
            </a:r>
            <a:endParaRPr sz="1200">
              <a:solidFill>
                <a:srgbClr val="3C4043"/>
              </a:solidFill>
              <a:highlight>
                <a:srgbClr val="F1F3F4"/>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Support Vector Machine (SVM)</a:t>
            </a:r>
            <a:endParaRPr>
              <a:latin typeface="Noto Sans TC"/>
              <a:ea typeface="Noto Sans TC"/>
              <a:cs typeface="Noto Sans TC"/>
              <a:sym typeface="Noto Sans TC"/>
            </a:endParaRPr>
          </a:p>
        </p:txBody>
      </p:sp>
      <p:sp>
        <p:nvSpPr>
          <p:cNvPr id="248" name="Google Shape;248;p25"/>
          <p:cNvSpPr txBox="1">
            <a:spLocks noGrp="1"/>
          </p:cNvSpPr>
          <p:nvPr>
            <p:ph type="body" idx="1"/>
          </p:nvPr>
        </p:nvSpPr>
        <p:spPr>
          <a:xfrm>
            <a:off x="601975" y="1539925"/>
            <a:ext cx="3654900" cy="3212700"/>
          </a:xfrm>
          <a:prstGeom prst="rect">
            <a:avLst/>
          </a:prstGeom>
          <a:solidFill>
            <a:schemeClr val="dk1"/>
          </a:solidFill>
        </p:spPr>
        <p:txBody>
          <a:bodyPr spcFirstLastPara="1" wrap="square" lIns="91425" tIns="91425" rIns="91425" bIns="91425" anchor="t" anchorCtr="0">
            <a:normAutofit/>
          </a:bodyPr>
          <a:lstStyle/>
          <a:p>
            <a:pPr marL="457200" lvl="0" indent="-298450" algn="l" rtl="0">
              <a:lnSpc>
                <a:spcPct val="170000"/>
              </a:lnSpc>
              <a:spcBef>
                <a:spcPts val="0"/>
              </a:spcBef>
              <a:spcAft>
                <a:spcPts val="0"/>
              </a:spcAft>
              <a:buSzPts val="1100"/>
              <a:buFont typeface="Noto Sans TC"/>
              <a:buChar char="●"/>
            </a:pPr>
            <a:r>
              <a:rPr lang="zh-TW" sz="1200">
                <a:latin typeface="Noto Sans TC"/>
                <a:ea typeface="Noto Sans TC"/>
                <a:cs typeface="Noto Sans TC"/>
                <a:sym typeface="Noto Sans TC"/>
              </a:rPr>
              <a:t>Support Vector Machine (SVM) is a supervised learning algorithm commonly used for classification and regression tasks. The goal of SVM is to find an optimal hyperplane that separates samples of different classes while maximizing the margin between the classification boundaries.</a:t>
            </a:r>
            <a:endParaRPr sz="1200">
              <a:latin typeface="Noto Sans TC"/>
              <a:ea typeface="Noto Sans TC"/>
              <a:cs typeface="Noto Sans TC"/>
              <a:sym typeface="Noto Sans TC"/>
            </a:endParaRPr>
          </a:p>
          <a:p>
            <a:pPr marL="0" lvl="0" indent="0" algn="l" rtl="0">
              <a:lnSpc>
                <a:spcPct val="170000"/>
              </a:lnSpc>
              <a:spcBef>
                <a:spcPts val="0"/>
              </a:spcBef>
              <a:spcAft>
                <a:spcPts val="0"/>
              </a:spcAft>
              <a:buNone/>
            </a:pPr>
            <a:endParaRPr sz="1050">
              <a:solidFill>
                <a:srgbClr val="3C4043"/>
              </a:solidFill>
              <a:highlight>
                <a:srgbClr val="F1F3F4"/>
              </a:highlight>
              <a:latin typeface="Courier New"/>
              <a:ea typeface="Courier New"/>
              <a:cs typeface="Courier New"/>
              <a:sym typeface="Courier New"/>
            </a:endParaRPr>
          </a:p>
        </p:txBody>
      </p:sp>
      <p:pic>
        <p:nvPicPr>
          <p:cNvPr id="249" name="Google Shape;249;p25"/>
          <p:cNvPicPr preferRelativeResize="0"/>
          <p:nvPr/>
        </p:nvPicPr>
        <p:blipFill>
          <a:blip r:embed="rId3">
            <a:alphaModFix/>
          </a:blip>
          <a:stretch>
            <a:fillRect/>
          </a:stretch>
        </p:blipFill>
        <p:spPr>
          <a:xfrm>
            <a:off x="4256875" y="1647800"/>
            <a:ext cx="4365150" cy="24117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p:nvPr/>
        </p:nvSpPr>
        <p:spPr>
          <a:xfrm>
            <a:off x="1064475" y="2213525"/>
            <a:ext cx="3441900" cy="5256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5" name="Google Shape;255;p26"/>
          <p:cNvSpPr/>
          <p:nvPr/>
        </p:nvSpPr>
        <p:spPr>
          <a:xfrm>
            <a:off x="1116700" y="3776525"/>
            <a:ext cx="3324000" cy="7176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6" name="Google Shape;256;p26"/>
          <p:cNvSpPr/>
          <p:nvPr/>
        </p:nvSpPr>
        <p:spPr>
          <a:xfrm>
            <a:off x="1064475" y="1222650"/>
            <a:ext cx="3441900" cy="9909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7" name="Google Shape;257;p26"/>
          <p:cNvSpPr txBox="1">
            <a:spLocks noGrp="1"/>
          </p:cNvSpPr>
          <p:nvPr>
            <p:ph type="body" idx="1"/>
          </p:nvPr>
        </p:nvSpPr>
        <p:spPr>
          <a:xfrm>
            <a:off x="632700" y="1154875"/>
            <a:ext cx="3939300" cy="3559800"/>
          </a:xfrm>
          <a:prstGeom prst="rect">
            <a:avLst/>
          </a:prstGeom>
          <a:noFill/>
        </p:spPr>
        <p:txBody>
          <a:bodyPr spcFirstLastPara="1" wrap="square" lIns="91425" tIns="91425" rIns="91425" bIns="91425" anchor="t" anchorCtr="0">
            <a:normAutofit fontScale="92500" lnSpcReduction="20000"/>
          </a:bodyPr>
          <a:lstStyle/>
          <a:p>
            <a:pPr marL="457200" lvl="0" indent="-299085" algn="l" rtl="0">
              <a:lnSpc>
                <a:spcPct val="170000"/>
              </a:lnSpc>
              <a:spcBef>
                <a:spcPts val="0"/>
              </a:spcBef>
              <a:spcAft>
                <a:spcPts val="0"/>
              </a:spcAft>
              <a:buSzPct val="100000"/>
              <a:buFont typeface="Noto Sans TC"/>
              <a:buChar char="●"/>
            </a:pPr>
            <a:r>
              <a:rPr lang="zh-TW" sz="1200">
                <a:latin typeface="Noto Sans TC"/>
                <a:ea typeface="Noto Sans TC"/>
                <a:cs typeface="Noto Sans TC"/>
                <a:sym typeface="Noto Sans TC"/>
              </a:rPr>
              <a:t>Function "</a:t>
            </a:r>
            <a:r>
              <a:rPr lang="zh-TW" sz="1050">
                <a:solidFill>
                  <a:srgbClr val="444746"/>
                </a:solidFill>
                <a:highlight>
                  <a:srgbClr val="FFFFFF"/>
                </a:highlight>
                <a:latin typeface="Roboto"/>
                <a:ea typeface="Roboto"/>
                <a:cs typeface="Roboto"/>
                <a:sym typeface="Roboto"/>
              </a:rPr>
              <a:t>create_lagged_features</a:t>
            </a:r>
            <a:r>
              <a:rPr lang="zh-TW" sz="1200">
                <a:latin typeface="Noto Sans TC"/>
                <a:ea typeface="Noto Sans TC"/>
                <a:cs typeface="Noto Sans TC"/>
                <a:sym typeface="Noto Sans TC"/>
              </a:rPr>
              <a:t>" will organize the data into a format that can be input to the model and a target array. Set your design matrix here, include feature selection or input days chosen.</a:t>
            </a:r>
            <a:endParaRPr sz="1200">
              <a:latin typeface="Noto Sans TC"/>
              <a:ea typeface="Noto Sans TC"/>
              <a:cs typeface="Noto Sans TC"/>
              <a:sym typeface="Noto Sans TC"/>
            </a:endParaRPr>
          </a:p>
          <a:p>
            <a:pPr marL="457200" lvl="0" indent="-299085" algn="l" rtl="0">
              <a:lnSpc>
                <a:spcPct val="170000"/>
              </a:lnSpc>
              <a:spcBef>
                <a:spcPts val="0"/>
              </a:spcBef>
              <a:spcAft>
                <a:spcPts val="0"/>
              </a:spcAft>
              <a:buSzPct val="100000"/>
              <a:buFont typeface="Noto Sans TC"/>
              <a:buChar char="●"/>
            </a:pPr>
            <a:r>
              <a:rPr lang="zh-TW" sz="1200">
                <a:latin typeface="Noto Sans TC"/>
                <a:ea typeface="Noto Sans TC"/>
                <a:cs typeface="Noto Sans TC"/>
                <a:sym typeface="Noto Sans TC"/>
              </a:rPr>
              <a:t>The label is in the 30th day. We take "1_trend" from it as the target of model.</a:t>
            </a:r>
            <a:endParaRPr sz="1200">
              <a:latin typeface="Noto Sans TC"/>
              <a:ea typeface="Noto Sans TC"/>
              <a:cs typeface="Noto Sans TC"/>
              <a:sym typeface="Noto Sans TC"/>
            </a:endParaRPr>
          </a:p>
          <a:p>
            <a:pPr marL="457200" lvl="0" indent="-299085" algn="l" rtl="0">
              <a:lnSpc>
                <a:spcPct val="170000"/>
              </a:lnSpc>
              <a:spcBef>
                <a:spcPts val="0"/>
              </a:spcBef>
              <a:spcAft>
                <a:spcPts val="0"/>
              </a:spcAft>
              <a:buSzPct val="100000"/>
              <a:buFont typeface="Noto Sans TC"/>
              <a:buChar char="●"/>
            </a:pPr>
            <a:r>
              <a:rPr lang="zh-TW" sz="1200">
                <a:latin typeface="Noto Sans TC"/>
                <a:ea typeface="Noto Sans TC"/>
                <a:cs typeface="Noto Sans TC"/>
                <a:sym typeface="Noto Sans TC"/>
              </a:rPr>
              <a:t>Take 30 consecutive days' features of the  same stock and concat them into a 1-dim array. Therefore. the length of an input will be 30 * number of features (5 for this code).</a:t>
            </a:r>
            <a:endParaRPr sz="1200">
              <a:latin typeface="Noto Sans TC"/>
              <a:ea typeface="Noto Sans TC"/>
              <a:cs typeface="Noto Sans TC"/>
              <a:sym typeface="Noto Sans TC"/>
            </a:endParaRPr>
          </a:p>
          <a:p>
            <a:pPr marL="457200" lvl="0" indent="-299085" algn="l" rtl="0">
              <a:lnSpc>
                <a:spcPct val="170000"/>
              </a:lnSpc>
              <a:spcBef>
                <a:spcPts val="0"/>
              </a:spcBef>
              <a:spcAft>
                <a:spcPts val="0"/>
              </a:spcAft>
              <a:buSzPct val="100000"/>
              <a:buFont typeface="Noto Sans TC"/>
              <a:buChar char="●"/>
            </a:pPr>
            <a:r>
              <a:rPr lang="zh-TW" sz="1200">
                <a:latin typeface="Noto Sans TC"/>
                <a:ea typeface="Noto Sans TC"/>
                <a:cs typeface="Noto Sans TC"/>
                <a:sym typeface="Noto Sans TC"/>
              </a:rPr>
              <a:t>Calling the function "</a:t>
            </a:r>
            <a:r>
              <a:rPr lang="zh-TW" sz="1050">
                <a:solidFill>
                  <a:srgbClr val="444746"/>
                </a:solidFill>
                <a:highlight>
                  <a:srgbClr val="FFFFFF"/>
                </a:highlight>
                <a:latin typeface="Roboto"/>
                <a:ea typeface="Roboto"/>
                <a:cs typeface="Roboto"/>
                <a:sym typeface="Roboto"/>
              </a:rPr>
              <a:t>create_lagged_features</a:t>
            </a:r>
            <a:r>
              <a:rPr lang="zh-TW" sz="1200">
                <a:latin typeface="Noto Sans TC"/>
                <a:ea typeface="Noto Sans TC"/>
                <a:cs typeface="Noto Sans TC"/>
                <a:sym typeface="Noto Sans TC"/>
              </a:rPr>
              <a:t>" to preprocess, we get 2 arrays contain features and targets for training.</a:t>
            </a:r>
            <a:endParaRPr sz="1200">
              <a:latin typeface="Noto Sans TC"/>
              <a:ea typeface="Noto Sans TC"/>
              <a:cs typeface="Noto Sans TC"/>
              <a:sym typeface="Noto Sans TC"/>
            </a:endParaRPr>
          </a:p>
        </p:txBody>
      </p:sp>
      <p:pic>
        <p:nvPicPr>
          <p:cNvPr id="258" name="Google Shape;258;p26"/>
          <p:cNvPicPr preferRelativeResize="0"/>
          <p:nvPr/>
        </p:nvPicPr>
        <p:blipFill>
          <a:blip r:embed="rId3">
            <a:alphaModFix/>
          </a:blip>
          <a:stretch>
            <a:fillRect/>
          </a:stretch>
        </p:blipFill>
        <p:spPr>
          <a:xfrm>
            <a:off x="4658900" y="732650"/>
            <a:ext cx="4163100" cy="4029575"/>
          </a:xfrm>
          <a:prstGeom prst="rect">
            <a:avLst/>
          </a:prstGeom>
          <a:noFill/>
          <a:ln>
            <a:noFill/>
          </a:ln>
        </p:spPr>
      </p:pic>
      <p:sp>
        <p:nvSpPr>
          <p:cNvPr id="259" name="Google Shape;259;p26"/>
          <p:cNvSpPr txBox="1">
            <a:spLocks noGrp="1"/>
          </p:cNvSpPr>
          <p:nvPr>
            <p:ph type="title"/>
          </p:nvPr>
        </p:nvSpPr>
        <p:spPr>
          <a:xfrm>
            <a:off x="819150" y="3884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Preprocess</a:t>
            </a:r>
            <a:endParaRPr>
              <a:latin typeface="Noto Sans TC"/>
              <a:ea typeface="Noto Sans TC"/>
              <a:cs typeface="Noto Sans TC"/>
              <a:sym typeface="Noto Sans TC"/>
            </a:endParaRPr>
          </a:p>
        </p:txBody>
      </p:sp>
      <p:sp>
        <p:nvSpPr>
          <p:cNvPr id="260" name="Google Shape;260;p26"/>
          <p:cNvSpPr/>
          <p:nvPr/>
        </p:nvSpPr>
        <p:spPr>
          <a:xfrm>
            <a:off x="5213675" y="2362425"/>
            <a:ext cx="2239800" cy="12708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61" name="Google Shape;261;p26"/>
          <p:cNvCxnSpPr>
            <a:stCxn id="260" idx="1"/>
            <a:endCxn id="262" idx="3"/>
          </p:cNvCxnSpPr>
          <p:nvPr/>
        </p:nvCxnSpPr>
        <p:spPr>
          <a:xfrm flipH="1">
            <a:off x="4440575" y="2997825"/>
            <a:ext cx="773100" cy="218700"/>
          </a:xfrm>
          <a:prstGeom prst="straightConnector1">
            <a:avLst/>
          </a:prstGeom>
          <a:noFill/>
          <a:ln w="9525" cap="flat" cmpd="sng">
            <a:solidFill>
              <a:srgbClr val="BB2323"/>
            </a:solidFill>
            <a:prstDash val="solid"/>
            <a:round/>
            <a:headEnd type="none" w="med" len="med"/>
            <a:tailEnd type="triangle" w="med" len="med"/>
          </a:ln>
        </p:spPr>
      </p:cxnSp>
      <p:sp>
        <p:nvSpPr>
          <p:cNvPr id="262" name="Google Shape;262;p26"/>
          <p:cNvSpPr/>
          <p:nvPr/>
        </p:nvSpPr>
        <p:spPr>
          <a:xfrm>
            <a:off x="1116700" y="2739125"/>
            <a:ext cx="3324000" cy="9546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3" name="Google Shape;263;p26"/>
          <p:cNvSpPr/>
          <p:nvPr/>
        </p:nvSpPr>
        <p:spPr>
          <a:xfrm>
            <a:off x="5213675" y="1872550"/>
            <a:ext cx="2284800" cy="2433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64" name="Google Shape;264;p26"/>
          <p:cNvCxnSpPr>
            <a:stCxn id="263" idx="1"/>
            <a:endCxn id="254" idx="3"/>
          </p:cNvCxnSpPr>
          <p:nvPr/>
        </p:nvCxnSpPr>
        <p:spPr>
          <a:xfrm flipH="1">
            <a:off x="4506275" y="1994200"/>
            <a:ext cx="707400" cy="482100"/>
          </a:xfrm>
          <a:prstGeom prst="straightConnector1">
            <a:avLst/>
          </a:prstGeom>
          <a:noFill/>
          <a:ln w="9525" cap="flat" cmpd="sng">
            <a:solidFill>
              <a:srgbClr val="BB2323"/>
            </a:solidFill>
            <a:prstDash val="solid"/>
            <a:round/>
            <a:headEnd type="none" w="med" len="med"/>
            <a:tailEnd type="triangle" w="med" len="med"/>
          </a:ln>
        </p:spPr>
      </p:cxnSp>
      <p:sp>
        <p:nvSpPr>
          <p:cNvPr id="265" name="Google Shape;265;p26"/>
          <p:cNvSpPr/>
          <p:nvPr/>
        </p:nvSpPr>
        <p:spPr>
          <a:xfrm>
            <a:off x="4714100" y="4575325"/>
            <a:ext cx="4107900" cy="1869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66" name="Google Shape;266;p26"/>
          <p:cNvCxnSpPr>
            <a:stCxn id="265" idx="1"/>
            <a:endCxn id="255" idx="3"/>
          </p:cNvCxnSpPr>
          <p:nvPr/>
        </p:nvCxnSpPr>
        <p:spPr>
          <a:xfrm rot="10800000">
            <a:off x="4440800" y="4135375"/>
            <a:ext cx="273300" cy="533400"/>
          </a:xfrm>
          <a:prstGeom prst="straightConnector1">
            <a:avLst/>
          </a:prstGeom>
          <a:noFill/>
          <a:ln w="9525" cap="flat" cmpd="sng">
            <a:solidFill>
              <a:srgbClr val="BB2323"/>
            </a:solidFill>
            <a:prstDash val="solid"/>
            <a:round/>
            <a:headEnd type="none" w="med" len="med"/>
            <a:tailEnd type="triangle" w="med" len="med"/>
          </a:ln>
        </p:spPr>
      </p:cxnSp>
      <p:sp>
        <p:nvSpPr>
          <p:cNvPr id="267" name="Google Shape;267;p26"/>
          <p:cNvSpPr/>
          <p:nvPr/>
        </p:nvSpPr>
        <p:spPr>
          <a:xfrm>
            <a:off x="4693225" y="925300"/>
            <a:ext cx="2760300" cy="1869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68" name="Google Shape;268;p26"/>
          <p:cNvCxnSpPr>
            <a:stCxn id="267" idx="1"/>
            <a:endCxn id="256" idx="3"/>
          </p:cNvCxnSpPr>
          <p:nvPr/>
        </p:nvCxnSpPr>
        <p:spPr>
          <a:xfrm flipH="1">
            <a:off x="4506325" y="1018750"/>
            <a:ext cx="186900" cy="699300"/>
          </a:xfrm>
          <a:prstGeom prst="straightConnector1">
            <a:avLst/>
          </a:prstGeom>
          <a:noFill/>
          <a:ln w="9525" cap="flat" cmpd="sng">
            <a:solidFill>
              <a:srgbClr val="BB2323"/>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7"/>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Training </a:t>
            </a:r>
            <a:endParaRPr>
              <a:latin typeface="Noto Sans TC"/>
              <a:ea typeface="Noto Sans TC"/>
              <a:cs typeface="Noto Sans TC"/>
              <a:sym typeface="Noto Sans TC"/>
            </a:endParaRPr>
          </a:p>
        </p:txBody>
      </p:sp>
      <p:pic>
        <p:nvPicPr>
          <p:cNvPr id="274" name="Google Shape;274;p27"/>
          <p:cNvPicPr preferRelativeResize="0"/>
          <p:nvPr/>
        </p:nvPicPr>
        <p:blipFill>
          <a:blip r:embed="rId3">
            <a:alphaModFix/>
          </a:blip>
          <a:stretch>
            <a:fillRect/>
          </a:stretch>
        </p:blipFill>
        <p:spPr>
          <a:xfrm>
            <a:off x="1619075" y="1396330"/>
            <a:ext cx="5602751" cy="3410975"/>
          </a:xfrm>
          <a:prstGeom prst="rect">
            <a:avLst/>
          </a:prstGeom>
          <a:noFill/>
          <a:ln>
            <a:noFill/>
          </a:ln>
        </p:spPr>
      </p:pic>
      <p:sp>
        <p:nvSpPr>
          <p:cNvPr id="275" name="Google Shape;275;p27"/>
          <p:cNvSpPr txBox="1">
            <a:spLocks noGrp="1"/>
          </p:cNvSpPr>
          <p:nvPr>
            <p:ph type="body" idx="1"/>
          </p:nvPr>
        </p:nvSpPr>
        <p:spPr>
          <a:xfrm>
            <a:off x="4289125" y="2375525"/>
            <a:ext cx="3636600" cy="5013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a:latin typeface="Noto Sans TC"/>
                <a:ea typeface="Noto Sans TC"/>
                <a:cs typeface="Noto Sans TC"/>
                <a:sym typeface="Noto Sans TC"/>
              </a:rPr>
              <a:t>In training stage, we will train 1 SVC model.</a:t>
            </a:r>
            <a:endParaRPr>
              <a:latin typeface="Noto Sans TC"/>
              <a:ea typeface="Noto Sans TC"/>
              <a:cs typeface="Noto Sans TC"/>
              <a:sym typeface="Noto Sans T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8"/>
          <p:cNvPicPr preferRelativeResize="0"/>
          <p:nvPr/>
        </p:nvPicPr>
        <p:blipFill>
          <a:blip r:embed="rId3">
            <a:alphaModFix/>
          </a:blip>
          <a:stretch>
            <a:fillRect/>
          </a:stretch>
        </p:blipFill>
        <p:spPr>
          <a:xfrm>
            <a:off x="1770625" y="1351480"/>
            <a:ext cx="5602751" cy="3410975"/>
          </a:xfrm>
          <a:prstGeom prst="rect">
            <a:avLst/>
          </a:prstGeom>
          <a:noFill/>
          <a:ln>
            <a:noFill/>
          </a:ln>
        </p:spPr>
      </p:pic>
      <p:sp>
        <p:nvSpPr>
          <p:cNvPr id="281" name="Google Shape;281;p28"/>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Noto Sans TC"/>
                <a:ea typeface="Noto Sans TC"/>
                <a:cs typeface="Noto Sans TC"/>
                <a:sym typeface="Noto Sans TC"/>
              </a:rPr>
              <a:t>Training (1) - Split Train set &amp; Validation set</a:t>
            </a:r>
            <a:endParaRPr>
              <a:latin typeface="Noto Sans TC"/>
              <a:ea typeface="Noto Sans TC"/>
              <a:cs typeface="Noto Sans TC"/>
              <a:sym typeface="Noto Sans TC"/>
            </a:endParaRPr>
          </a:p>
        </p:txBody>
      </p:sp>
      <p:sp>
        <p:nvSpPr>
          <p:cNvPr id="282" name="Google Shape;282;p28"/>
          <p:cNvSpPr/>
          <p:nvPr/>
        </p:nvSpPr>
        <p:spPr>
          <a:xfrm>
            <a:off x="1770600" y="1906375"/>
            <a:ext cx="5602800" cy="3891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3" name="Google Shape;283;p28"/>
          <p:cNvSpPr txBox="1">
            <a:spLocks noGrp="1"/>
          </p:cNvSpPr>
          <p:nvPr>
            <p:ph type="body" idx="1"/>
          </p:nvPr>
        </p:nvSpPr>
        <p:spPr>
          <a:xfrm>
            <a:off x="5656250" y="2490350"/>
            <a:ext cx="3042900" cy="11787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sz="1200">
                <a:latin typeface="Noto Sans TC"/>
                <a:ea typeface="Noto Sans TC"/>
                <a:cs typeface="Noto Sans TC"/>
                <a:sym typeface="Noto Sans TC"/>
              </a:rPr>
              <a:t>Split data into train set and validation set. Don't split dataset randomly, the model need to predict label in future.</a:t>
            </a:r>
            <a:endParaRPr sz="1200">
              <a:latin typeface="Noto Sans TC"/>
              <a:ea typeface="Noto Sans TC"/>
              <a:cs typeface="Noto Sans TC"/>
              <a:sym typeface="Noto Sans T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p:cNvPicPr preferRelativeResize="0"/>
          <p:nvPr/>
        </p:nvPicPr>
        <p:blipFill>
          <a:blip r:embed="rId3">
            <a:alphaModFix/>
          </a:blip>
          <a:stretch>
            <a:fillRect/>
          </a:stretch>
        </p:blipFill>
        <p:spPr>
          <a:xfrm>
            <a:off x="1770625" y="1358955"/>
            <a:ext cx="5602751" cy="3410975"/>
          </a:xfrm>
          <a:prstGeom prst="rect">
            <a:avLst/>
          </a:prstGeom>
          <a:noFill/>
          <a:ln>
            <a:noFill/>
          </a:ln>
        </p:spPr>
      </p:pic>
      <p:sp>
        <p:nvSpPr>
          <p:cNvPr id="289" name="Google Shape;289;p29"/>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Training (2) - Declare SVM model</a:t>
            </a:r>
            <a:endParaRPr>
              <a:latin typeface="Noto Sans TC"/>
              <a:ea typeface="Noto Sans TC"/>
              <a:cs typeface="Noto Sans TC"/>
              <a:sym typeface="Noto Sans TC"/>
            </a:endParaRPr>
          </a:p>
        </p:txBody>
      </p:sp>
      <p:sp>
        <p:nvSpPr>
          <p:cNvPr id="290" name="Google Shape;290;p29"/>
          <p:cNvSpPr/>
          <p:nvPr/>
        </p:nvSpPr>
        <p:spPr>
          <a:xfrm>
            <a:off x="1770625" y="3095075"/>
            <a:ext cx="3866400" cy="1722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1" name="Google Shape;291;p29"/>
          <p:cNvSpPr txBox="1">
            <a:spLocks noGrp="1"/>
          </p:cNvSpPr>
          <p:nvPr>
            <p:ph type="body" idx="1"/>
          </p:nvPr>
        </p:nvSpPr>
        <p:spPr>
          <a:xfrm>
            <a:off x="6102125" y="2649775"/>
            <a:ext cx="2532900" cy="13251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sz="1200">
                <a:latin typeface="Noto Sans TC"/>
                <a:ea typeface="Noto Sans TC"/>
                <a:cs typeface="Noto Sans TC"/>
                <a:sym typeface="Noto Sans TC"/>
              </a:rPr>
              <a:t>Declare the SVM model, and set a fixed random seed. For binary classification, use SVM instead. </a:t>
            </a:r>
            <a:endParaRPr sz="1200">
              <a:latin typeface="Noto Sans TC"/>
              <a:ea typeface="Noto Sans TC"/>
              <a:cs typeface="Noto Sans TC"/>
              <a:sym typeface="Noto Sans T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0"/>
          <p:cNvPicPr preferRelativeResize="0"/>
          <p:nvPr/>
        </p:nvPicPr>
        <p:blipFill>
          <a:blip r:embed="rId3">
            <a:alphaModFix/>
          </a:blip>
          <a:stretch>
            <a:fillRect/>
          </a:stretch>
        </p:blipFill>
        <p:spPr>
          <a:xfrm>
            <a:off x="1619075" y="1396330"/>
            <a:ext cx="5602751" cy="3410975"/>
          </a:xfrm>
          <a:prstGeom prst="rect">
            <a:avLst/>
          </a:prstGeom>
          <a:noFill/>
          <a:ln>
            <a:noFill/>
          </a:ln>
        </p:spPr>
      </p:pic>
      <p:sp>
        <p:nvSpPr>
          <p:cNvPr id="297" name="Google Shape;297;p30"/>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Training (3) - Start Training </a:t>
            </a:r>
            <a:endParaRPr>
              <a:latin typeface="Noto Sans TC"/>
              <a:ea typeface="Noto Sans TC"/>
              <a:cs typeface="Noto Sans TC"/>
              <a:sym typeface="Noto Sans TC"/>
            </a:endParaRPr>
          </a:p>
        </p:txBody>
      </p:sp>
      <p:sp>
        <p:nvSpPr>
          <p:cNvPr id="298" name="Google Shape;298;p30"/>
          <p:cNvSpPr/>
          <p:nvPr/>
        </p:nvSpPr>
        <p:spPr>
          <a:xfrm>
            <a:off x="1619075" y="3542825"/>
            <a:ext cx="1700400" cy="2325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9" name="Google Shape;299;p30"/>
          <p:cNvSpPr txBox="1">
            <a:spLocks noGrp="1"/>
          </p:cNvSpPr>
          <p:nvPr>
            <p:ph type="body" idx="1"/>
          </p:nvPr>
        </p:nvSpPr>
        <p:spPr>
          <a:xfrm>
            <a:off x="3538050" y="3413475"/>
            <a:ext cx="4876500" cy="6081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sz="1300">
                <a:latin typeface="Noto Sans TC"/>
                <a:ea typeface="Noto Sans TC"/>
                <a:cs typeface="Noto Sans TC"/>
                <a:sym typeface="Noto Sans TC"/>
              </a:rPr>
              <a:t>The model will attempt to compute support vectors and find the optimal classification boundary (hyperplane).</a:t>
            </a:r>
            <a:endParaRPr sz="1200">
              <a:latin typeface="Noto Sans TC"/>
              <a:ea typeface="Noto Sans TC"/>
              <a:cs typeface="Noto Sans TC"/>
              <a:sym typeface="Noto Sans T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1"/>
          <p:cNvPicPr preferRelativeResize="0"/>
          <p:nvPr/>
        </p:nvPicPr>
        <p:blipFill>
          <a:blip r:embed="rId3">
            <a:alphaModFix/>
          </a:blip>
          <a:stretch>
            <a:fillRect/>
          </a:stretch>
        </p:blipFill>
        <p:spPr>
          <a:xfrm>
            <a:off x="1770625" y="1381380"/>
            <a:ext cx="5602751" cy="3410975"/>
          </a:xfrm>
          <a:prstGeom prst="rect">
            <a:avLst/>
          </a:prstGeom>
          <a:noFill/>
          <a:ln>
            <a:noFill/>
          </a:ln>
        </p:spPr>
      </p:pic>
      <p:sp>
        <p:nvSpPr>
          <p:cNvPr id="305" name="Google Shape;305;p31"/>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Training (4) - Predict on Validation set</a:t>
            </a:r>
            <a:endParaRPr>
              <a:latin typeface="Noto Sans TC"/>
              <a:ea typeface="Noto Sans TC"/>
              <a:cs typeface="Noto Sans TC"/>
              <a:sym typeface="Noto Sans TC"/>
            </a:endParaRPr>
          </a:p>
        </p:txBody>
      </p:sp>
      <p:sp>
        <p:nvSpPr>
          <p:cNvPr id="306" name="Google Shape;306;p31"/>
          <p:cNvSpPr/>
          <p:nvPr/>
        </p:nvSpPr>
        <p:spPr>
          <a:xfrm>
            <a:off x="1738675" y="3944150"/>
            <a:ext cx="1842300" cy="1977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7" name="Google Shape;307;p31"/>
          <p:cNvSpPr txBox="1">
            <a:spLocks noGrp="1"/>
          </p:cNvSpPr>
          <p:nvPr>
            <p:ph type="body" idx="1"/>
          </p:nvPr>
        </p:nvSpPr>
        <p:spPr>
          <a:xfrm>
            <a:off x="3983225" y="3424800"/>
            <a:ext cx="4876500" cy="6081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a:latin typeface="Noto Sans TC"/>
                <a:ea typeface="Noto Sans TC"/>
                <a:cs typeface="Noto Sans TC"/>
                <a:sym typeface="Noto Sans TC"/>
              </a:rPr>
              <a:t>Proceed with predictions by providing the validation data to the trained model.</a:t>
            </a:r>
            <a:endParaRPr sz="1200">
              <a:latin typeface="Noto Sans TC"/>
              <a:ea typeface="Noto Sans TC"/>
              <a:cs typeface="Noto Sans TC"/>
              <a:sym typeface="Noto Sans T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747950" y="4692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Task Description</a:t>
            </a:r>
            <a:endParaRPr>
              <a:latin typeface="Noto Sans TC"/>
              <a:ea typeface="Noto Sans TC"/>
              <a:cs typeface="Noto Sans TC"/>
              <a:sym typeface="Noto Sans TC"/>
            </a:endParaRPr>
          </a:p>
        </p:txBody>
      </p:sp>
      <p:sp>
        <p:nvSpPr>
          <p:cNvPr id="136" name="Google Shape;136;p14"/>
          <p:cNvSpPr txBox="1">
            <a:spLocks noGrp="1"/>
          </p:cNvSpPr>
          <p:nvPr>
            <p:ph type="body" idx="1"/>
          </p:nvPr>
        </p:nvSpPr>
        <p:spPr>
          <a:xfrm>
            <a:off x="568475" y="1165600"/>
            <a:ext cx="8269200" cy="3472500"/>
          </a:xfrm>
          <a:prstGeom prst="rect">
            <a:avLst/>
          </a:prstGeom>
        </p:spPr>
        <p:txBody>
          <a:bodyPr spcFirstLastPara="1" wrap="square" lIns="91425" tIns="91425" rIns="91425" bIns="91425" anchor="t" anchorCtr="0">
            <a:noAutofit/>
          </a:bodyPr>
          <a:lstStyle/>
          <a:p>
            <a:pPr marL="457200" lvl="0" indent="-310515" algn="l" rtl="0">
              <a:lnSpc>
                <a:spcPct val="150000"/>
              </a:lnSpc>
              <a:spcBef>
                <a:spcPts val="0"/>
              </a:spcBef>
              <a:spcAft>
                <a:spcPts val="0"/>
              </a:spcAft>
              <a:buSzPts val="1290"/>
              <a:buFont typeface="Noto Sans TC"/>
              <a:buChar char="●"/>
            </a:pPr>
            <a:r>
              <a:rPr lang="zh-TW" sz="1290" b="1">
                <a:latin typeface="Noto Sans TC"/>
                <a:ea typeface="Noto Sans TC"/>
                <a:cs typeface="Noto Sans TC"/>
                <a:sym typeface="Noto Sans TC"/>
              </a:rPr>
              <a:t>Task: </a:t>
            </a:r>
            <a:endParaRPr sz="1290" b="1">
              <a:latin typeface="Noto Sans TC"/>
              <a:ea typeface="Noto Sans TC"/>
              <a:cs typeface="Noto Sans TC"/>
              <a:sym typeface="Noto Sans TC"/>
            </a:endParaRPr>
          </a:p>
          <a:p>
            <a:pPr marL="914400" lvl="1" indent="-299719" algn="l" rtl="0">
              <a:lnSpc>
                <a:spcPct val="150000"/>
              </a:lnSpc>
              <a:spcBef>
                <a:spcPts val="0"/>
              </a:spcBef>
              <a:spcAft>
                <a:spcPts val="0"/>
              </a:spcAft>
              <a:buSzPts val="1120"/>
              <a:buFont typeface="Noto Sans TC"/>
              <a:buChar char="○"/>
            </a:pPr>
            <a:r>
              <a:rPr lang="zh-TW" sz="1120">
                <a:latin typeface="Noto Sans TC"/>
                <a:ea typeface="Noto Sans TC"/>
                <a:cs typeface="Noto Sans TC"/>
                <a:sym typeface="Noto Sans TC"/>
              </a:rPr>
              <a:t>Use  30 consecutive days stock data to predict the stock closing price trend after 1 day, 5 days, and 10 days.</a:t>
            </a:r>
            <a:endParaRPr sz="1120">
              <a:latin typeface="Noto Sans TC"/>
              <a:ea typeface="Noto Sans TC"/>
              <a:cs typeface="Noto Sans TC"/>
              <a:sym typeface="Noto Sans TC"/>
            </a:endParaRPr>
          </a:p>
          <a:p>
            <a:pPr marL="914400" lvl="1" indent="-293369" algn="l" rtl="0">
              <a:lnSpc>
                <a:spcPct val="150000"/>
              </a:lnSpc>
              <a:spcBef>
                <a:spcPts val="0"/>
              </a:spcBef>
              <a:spcAft>
                <a:spcPts val="0"/>
              </a:spcAft>
              <a:buSzPts val="1020"/>
              <a:buFont typeface="Noto Sans TC"/>
              <a:buChar char="○"/>
            </a:pPr>
            <a:r>
              <a:rPr lang="zh-TW" sz="1120">
                <a:latin typeface="Noto Sans TC"/>
                <a:ea typeface="Noto Sans TC"/>
                <a:cs typeface="Noto Sans TC"/>
                <a:sym typeface="Noto Sans TC"/>
              </a:rPr>
              <a:t>The trend can be one of three labels: </a:t>
            </a:r>
            <a:r>
              <a:rPr lang="zh-TW" sz="1120" i="1">
                <a:latin typeface="Noto Sans TC"/>
                <a:ea typeface="Noto Sans TC"/>
                <a:cs typeface="Noto Sans TC"/>
                <a:sym typeface="Noto Sans TC"/>
              </a:rPr>
              <a:t>decline, unchanged, or rise,</a:t>
            </a:r>
            <a:r>
              <a:rPr lang="zh-TW" sz="1120">
                <a:latin typeface="Noto Sans TC"/>
                <a:ea typeface="Noto Sans TC"/>
                <a:cs typeface="Noto Sans TC"/>
                <a:sym typeface="Noto Sans TC"/>
              </a:rPr>
              <a:t>. </a:t>
            </a:r>
            <a:r>
              <a:rPr lang="zh-TW" sz="1077">
                <a:solidFill>
                  <a:srgbClr val="262626"/>
                </a:solidFill>
                <a:highlight>
                  <a:srgbClr val="FFFFFF"/>
                </a:highlight>
                <a:latin typeface="Microsoft Yahei"/>
                <a:ea typeface="Microsoft Yahei"/>
                <a:cs typeface="Microsoft Yahei"/>
                <a:sym typeface="Microsoft Yahei"/>
              </a:rPr>
              <a:t>The criteria are as follows:</a:t>
            </a:r>
            <a:endParaRPr sz="1077">
              <a:solidFill>
                <a:srgbClr val="262626"/>
              </a:solidFill>
              <a:highlight>
                <a:srgbClr val="FFFFFF"/>
              </a:highlight>
              <a:latin typeface="Microsoft Yahei"/>
              <a:ea typeface="Microsoft Yahei"/>
              <a:cs typeface="Microsoft Yahei"/>
              <a:sym typeface="Microsoft Yahei"/>
            </a:endParaRPr>
          </a:p>
          <a:p>
            <a:pPr marL="1371600" lvl="2" indent="-293369" algn="l" rtl="0">
              <a:lnSpc>
                <a:spcPct val="150000"/>
              </a:lnSpc>
              <a:spcBef>
                <a:spcPts val="0"/>
              </a:spcBef>
              <a:spcAft>
                <a:spcPts val="0"/>
              </a:spcAft>
              <a:buSzPts val="1020"/>
              <a:buFont typeface="Noto Sans TC"/>
              <a:buChar char="■"/>
            </a:pPr>
            <a:r>
              <a:rPr lang="zh-TW" sz="1020">
                <a:latin typeface="Noto Sans TC"/>
                <a:ea typeface="Noto Sans TC"/>
                <a:cs typeface="Noto Sans TC"/>
                <a:sym typeface="Noto Sans TC"/>
              </a:rPr>
              <a:t>decline: if the closing price decreases by more than 1% compared to day 30 (delta &lt; -0.01)</a:t>
            </a:r>
            <a:endParaRPr sz="1020">
              <a:latin typeface="Noto Sans TC"/>
              <a:ea typeface="Noto Sans TC"/>
              <a:cs typeface="Noto Sans TC"/>
              <a:sym typeface="Noto Sans TC"/>
            </a:endParaRPr>
          </a:p>
          <a:p>
            <a:pPr marL="1371600" lvl="2" indent="-293369" algn="l" rtl="0">
              <a:lnSpc>
                <a:spcPct val="150000"/>
              </a:lnSpc>
              <a:spcBef>
                <a:spcPts val="0"/>
              </a:spcBef>
              <a:spcAft>
                <a:spcPts val="0"/>
              </a:spcAft>
              <a:buSzPts val="1020"/>
              <a:buFont typeface="Noto Sans TC"/>
              <a:buChar char="■"/>
            </a:pPr>
            <a:r>
              <a:rPr lang="zh-TW" sz="1020">
                <a:latin typeface="Noto Sans TC"/>
                <a:ea typeface="Noto Sans TC"/>
                <a:cs typeface="Noto Sans TC"/>
                <a:sym typeface="Noto Sans TC"/>
              </a:rPr>
              <a:t>unchanged: if the closing price change is within ±1% range</a:t>
            </a:r>
            <a:endParaRPr sz="1020">
              <a:latin typeface="Noto Sans TC"/>
              <a:ea typeface="Noto Sans TC"/>
              <a:cs typeface="Noto Sans TC"/>
              <a:sym typeface="Noto Sans TC"/>
            </a:endParaRPr>
          </a:p>
          <a:p>
            <a:pPr marL="1371600" lvl="2" indent="-290671" algn="l" rtl="0">
              <a:lnSpc>
                <a:spcPct val="150000"/>
              </a:lnSpc>
              <a:spcBef>
                <a:spcPts val="0"/>
              </a:spcBef>
              <a:spcAft>
                <a:spcPts val="0"/>
              </a:spcAft>
              <a:buClr>
                <a:srgbClr val="262626"/>
              </a:buClr>
              <a:buSzPts val="977"/>
              <a:buFont typeface="Microsoft Yahei"/>
              <a:buChar char="■"/>
            </a:pPr>
            <a:r>
              <a:rPr lang="zh-TW" sz="1020">
                <a:latin typeface="Noto Sans TC"/>
                <a:ea typeface="Noto Sans TC"/>
                <a:cs typeface="Noto Sans TC"/>
                <a:sym typeface="Noto Sans TC"/>
              </a:rPr>
              <a:t>rise: if the closing price increases by more than 1% compared to day 30 (delta &gt; 0.01)</a:t>
            </a:r>
            <a:endParaRPr sz="977">
              <a:solidFill>
                <a:srgbClr val="262626"/>
              </a:solidFill>
              <a:highlight>
                <a:srgbClr val="FFFFFF"/>
              </a:highlight>
              <a:latin typeface="Microsoft Yahei"/>
              <a:ea typeface="Microsoft Yahei"/>
              <a:cs typeface="Microsoft Yahei"/>
              <a:sym typeface="Microsoft Yahei"/>
            </a:endParaRPr>
          </a:p>
          <a:p>
            <a:pPr marL="914400" lvl="1" indent="-299719" algn="l" rtl="0">
              <a:lnSpc>
                <a:spcPct val="150000"/>
              </a:lnSpc>
              <a:spcBef>
                <a:spcPts val="0"/>
              </a:spcBef>
              <a:spcAft>
                <a:spcPts val="0"/>
              </a:spcAft>
              <a:buSzPts val="1120"/>
              <a:buFont typeface="Noto Sans TC"/>
              <a:buChar char="○"/>
            </a:pPr>
            <a:r>
              <a:rPr lang="zh-TW" sz="1120" b="1">
                <a:latin typeface="Noto Sans TC"/>
                <a:ea typeface="Noto Sans TC"/>
                <a:cs typeface="Noto Sans TC"/>
                <a:sym typeface="Noto Sans TC"/>
              </a:rPr>
              <a:t>Evaluation Measure</a:t>
            </a:r>
            <a:r>
              <a:rPr lang="zh-TW" sz="1120">
                <a:latin typeface="Noto Sans TC"/>
                <a:ea typeface="Noto Sans TC"/>
                <a:cs typeface="Noto Sans TC"/>
                <a:sym typeface="Noto Sans TC"/>
              </a:rPr>
              <a:t>: macro </a:t>
            </a:r>
            <a:r>
              <a:rPr lang="zh-TW" sz="1120" u="sng">
                <a:solidFill>
                  <a:schemeClr val="hlink"/>
                </a:solidFill>
                <a:latin typeface="Noto Sans TC"/>
                <a:ea typeface="Noto Sans TC"/>
                <a:cs typeface="Noto Sans TC"/>
                <a:sym typeface="Noto Sans TC"/>
                <a:hlinkClick r:id="rId3"/>
              </a:rPr>
              <a:t>F1 Score</a:t>
            </a:r>
            <a:endParaRPr sz="1120" b="1">
              <a:latin typeface="Noto Sans TC"/>
              <a:ea typeface="Noto Sans TC"/>
              <a:cs typeface="Noto Sans TC"/>
              <a:sym typeface="Noto Sans TC"/>
            </a:endParaRPr>
          </a:p>
          <a:p>
            <a:pPr marL="457200" lvl="0" indent="-310515" algn="l" rtl="0">
              <a:lnSpc>
                <a:spcPct val="150000"/>
              </a:lnSpc>
              <a:spcBef>
                <a:spcPts val="0"/>
              </a:spcBef>
              <a:spcAft>
                <a:spcPts val="0"/>
              </a:spcAft>
              <a:buSzPts val="1290"/>
              <a:buFont typeface="Noto Sans TC"/>
              <a:buChar char="●"/>
            </a:pPr>
            <a:r>
              <a:rPr lang="zh-TW" sz="1290" b="1">
                <a:latin typeface="Noto Sans TC"/>
                <a:ea typeface="Noto Sans TC"/>
                <a:cs typeface="Noto Sans TC"/>
                <a:sym typeface="Noto Sans TC"/>
              </a:rPr>
              <a:t>Data:</a:t>
            </a:r>
            <a:endParaRPr sz="1290" b="1">
              <a:latin typeface="Noto Sans TC"/>
              <a:ea typeface="Noto Sans TC"/>
              <a:cs typeface="Noto Sans TC"/>
              <a:sym typeface="Noto Sans TC"/>
            </a:endParaRPr>
          </a:p>
          <a:p>
            <a:pPr marL="914400" lvl="1" indent="-299719" algn="l" rtl="0">
              <a:lnSpc>
                <a:spcPct val="150000"/>
              </a:lnSpc>
              <a:spcBef>
                <a:spcPts val="0"/>
              </a:spcBef>
              <a:spcAft>
                <a:spcPts val="0"/>
              </a:spcAft>
              <a:buSzPts val="1120"/>
              <a:buFont typeface="Noto Sans TC"/>
              <a:buChar char="○"/>
            </a:pPr>
            <a:r>
              <a:rPr lang="zh-TW" sz="1120">
                <a:latin typeface="Noto Sans TC"/>
                <a:ea typeface="Noto Sans TC"/>
                <a:cs typeface="Noto Sans TC"/>
                <a:sym typeface="Noto Sans TC"/>
              </a:rPr>
              <a:t>The data was scraped from </a:t>
            </a:r>
            <a:r>
              <a:rPr lang="zh-TW" sz="1120" u="sng">
                <a:solidFill>
                  <a:schemeClr val="hlink"/>
                </a:solidFill>
                <a:latin typeface="Noto Sans TC"/>
                <a:ea typeface="Noto Sans TC"/>
                <a:cs typeface="Noto Sans TC"/>
                <a:sym typeface="Noto Sans TC"/>
                <a:hlinkClick r:id="rId4"/>
              </a:rPr>
              <a:t>FinMind</a:t>
            </a:r>
            <a:r>
              <a:rPr lang="zh-TW" sz="1120">
                <a:latin typeface="Noto Sans TC"/>
                <a:ea typeface="Noto Sans TC"/>
                <a:cs typeface="Noto Sans TC"/>
                <a:sym typeface="Noto Sans TC"/>
              </a:rPr>
              <a:t>, containing approximately 8 years of price data, along with 89 various financial indicators.</a:t>
            </a:r>
            <a:endParaRPr sz="1120">
              <a:latin typeface="Noto Sans TC"/>
              <a:ea typeface="Noto Sans TC"/>
              <a:cs typeface="Noto Sans TC"/>
              <a:sym typeface="Noto Sans TC"/>
            </a:endParaRPr>
          </a:p>
          <a:p>
            <a:pPr marL="914400" lvl="1" indent="-299719" algn="l" rtl="0">
              <a:lnSpc>
                <a:spcPct val="150000"/>
              </a:lnSpc>
              <a:spcBef>
                <a:spcPts val="0"/>
              </a:spcBef>
              <a:spcAft>
                <a:spcPts val="0"/>
              </a:spcAft>
              <a:buSzPts val="1120"/>
              <a:buFont typeface="Noto Sans TC"/>
              <a:buChar char="○"/>
            </a:pPr>
            <a:r>
              <a:rPr lang="zh-TW" sz="1120">
                <a:latin typeface="Noto Sans TC"/>
                <a:ea typeface="Noto Sans TC"/>
                <a:cs typeface="Noto Sans TC"/>
                <a:sym typeface="Noto Sans TC"/>
              </a:rPr>
              <a:t>Every record contain 93 columns. See the columns detail in next page.</a:t>
            </a:r>
            <a:endParaRPr sz="1120">
              <a:latin typeface="Noto Sans TC"/>
              <a:ea typeface="Noto Sans TC"/>
              <a:cs typeface="Noto Sans TC"/>
              <a:sym typeface="Noto Sans T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2"/>
          <p:cNvPicPr preferRelativeResize="0"/>
          <p:nvPr/>
        </p:nvPicPr>
        <p:blipFill>
          <a:blip r:embed="rId3">
            <a:alphaModFix/>
          </a:blip>
          <a:stretch>
            <a:fillRect/>
          </a:stretch>
        </p:blipFill>
        <p:spPr>
          <a:xfrm>
            <a:off x="856225" y="1381380"/>
            <a:ext cx="5602751" cy="3410975"/>
          </a:xfrm>
          <a:prstGeom prst="rect">
            <a:avLst/>
          </a:prstGeom>
          <a:noFill/>
          <a:ln>
            <a:noFill/>
          </a:ln>
        </p:spPr>
      </p:pic>
      <p:sp>
        <p:nvSpPr>
          <p:cNvPr id="313" name="Google Shape;313;p32"/>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Training (5) - Output Classification report</a:t>
            </a:r>
            <a:endParaRPr>
              <a:latin typeface="Noto Sans TC"/>
              <a:ea typeface="Noto Sans TC"/>
              <a:cs typeface="Noto Sans TC"/>
              <a:sym typeface="Noto Sans TC"/>
            </a:endParaRPr>
          </a:p>
        </p:txBody>
      </p:sp>
      <p:sp>
        <p:nvSpPr>
          <p:cNvPr id="314" name="Google Shape;314;p32"/>
          <p:cNvSpPr/>
          <p:nvPr/>
        </p:nvSpPr>
        <p:spPr>
          <a:xfrm>
            <a:off x="856225" y="4366900"/>
            <a:ext cx="4417800" cy="3213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5" name="Google Shape;315;p32"/>
          <p:cNvSpPr txBox="1">
            <a:spLocks noGrp="1"/>
          </p:cNvSpPr>
          <p:nvPr>
            <p:ph type="body" idx="1"/>
          </p:nvPr>
        </p:nvSpPr>
        <p:spPr>
          <a:xfrm>
            <a:off x="4684875" y="2299450"/>
            <a:ext cx="3993600" cy="20673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a:latin typeface="Noto Sans TC"/>
                <a:ea typeface="Noto Sans TC"/>
                <a:cs typeface="Noto Sans TC"/>
                <a:sym typeface="Noto Sans TC"/>
              </a:rPr>
              <a:t>Output a prediction evaluation report, which will include scores such as precision, recall, and F1. Our leaderboard is scored based on macro F1.</a:t>
            </a:r>
            <a:endParaRPr>
              <a:latin typeface="Noto Sans TC"/>
              <a:ea typeface="Noto Sans TC"/>
              <a:cs typeface="Noto Sans TC"/>
              <a:sym typeface="Noto Sans TC"/>
            </a:endParaRPr>
          </a:p>
          <a:p>
            <a:pPr marL="0" lvl="0" indent="0" algn="l" rtl="0">
              <a:lnSpc>
                <a:spcPct val="170000"/>
              </a:lnSpc>
              <a:spcBef>
                <a:spcPts val="0"/>
              </a:spcBef>
              <a:spcAft>
                <a:spcPts val="0"/>
              </a:spcAft>
              <a:buNone/>
            </a:pPr>
            <a:r>
              <a:rPr lang="zh-TW">
                <a:latin typeface="Noto Sans TC"/>
                <a:ea typeface="Noto Sans TC"/>
                <a:cs typeface="Noto Sans TC"/>
                <a:sym typeface="Noto Sans TC"/>
              </a:rPr>
              <a:t>The report can help identify issues with the model, such as bias towards a certain class or overfitting.</a:t>
            </a:r>
            <a:endParaRPr>
              <a:latin typeface="Noto Sans TC"/>
              <a:ea typeface="Noto Sans TC"/>
              <a:cs typeface="Noto Sans TC"/>
              <a:sym typeface="Noto Sans T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3"/>
          <p:cNvPicPr preferRelativeResize="0"/>
          <p:nvPr/>
        </p:nvPicPr>
        <p:blipFill>
          <a:blip r:embed="rId3">
            <a:alphaModFix/>
          </a:blip>
          <a:stretch>
            <a:fillRect/>
          </a:stretch>
        </p:blipFill>
        <p:spPr>
          <a:xfrm>
            <a:off x="819150" y="2571738"/>
            <a:ext cx="6324600" cy="1762125"/>
          </a:xfrm>
          <a:prstGeom prst="rect">
            <a:avLst/>
          </a:prstGeom>
          <a:noFill/>
          <a:ln>
            <a:noFill/>
          </a:ln>
        </p:spPr>
      </p:pic>
      <p:sp>
        <p:nvSpPr>
          <p:cNvPr id="321" name="Google Shape;321;p33"/>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Checking for overfitting</a:t>
            </a:r>
            <a:endParaRPr>
              <a:latin typeface="Noto Sans TC"/>
              <a:ea typeface="Noto Sans TC"/>
              <a:cs typeface="Noto Sans TC"/>
              <a:sym typeface="Noto Sans TC"/>
            </a:endParaRPr>
          </a:p>
        </p:txBody>
      </p:sp>
      <p:sp>
        <p:nvSpPr>
          <p:cNvPr id="322" name="Google Shape;322;p33"/>
          <p:cNvSpPr txBox="1">
            <a:spLocks noGrp="1"/>
          </p:cNvSpPr>
          <p:nvPr>
            <p:ph type="body" idx="1"/>
          </p:nvPr>
        </p:nvSpPr>
        <p:spPr>
          <a:xfrm>
            <a:off x="3597675" y="1504500"/>
            <a:ext cx="4876500" cy="9195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a:latin typeface="Noto Sans TC"/>
                <a:ea typeface="Noto Sans TC"/>
                <a:cs typeface="Noto Sans TC"/>
                <a:sym typeface="Noto Sans TC"/>
              </a:rPr>
              <a:t>The process here is used to see whether your model is overfitting. If your training score is a lot differ from valid score, then it is overfitting.</a:t>
            </a:r>
            <a:endParaRPr>
              <a:latin typeface="Noto Sans TC"/>
              <a:ea typeface="Noto Sans TC"/>
              <a:cs typeface="Noto Sans TC"/>
              <a:sym typeface="Noto Sans T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819150" y="464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Chart drawing - Probability Distribution</a:t>
            </a:r>
            <a:endParaRPr>
              <a:latin typeface="Noto Sans TC"/>
              <a:ea typeface="Noto Sans TC"/>
              <a:cs typeface="Noto Sans TC"/>
              <a:sym typeface="Noto Sans TC"/>
            </a:endParaRPr>
          </a:p>
        </p:txBody>
      </p:sp>
      <p:sp>
        <p:nvSpPr>
          <p:cNvPr id="328" name="Google Shape;328;p34"/>
          <p:cNvSpPr txBox="1">
            <a:spLocks noGrp="1"/>
          </p:cNvSpPr>
          <p:nvPr>
            <p:ph type="body" idx="1"/>
          </p:nvPr>
        </p:nvSpPr>
        <p:spPr>
          <a:xfrm>
            <a:off x="4572000" y="1605675"/>
            <a:ext cx="4107600" cy="29433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Beware of the chart drawing specify 1 label.</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In this chart you can find: </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Confidence of Model</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Distribution of different class</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Bias and unbalanced data</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Overfit or underfit</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can find model's or data's problem by analyze this chart.</a:t>
            </a:r>
            <a:endParaRPr sz="1200">
              <a:latin typeface="Noto Sans TC"/>
              <a:ea typeface="Noto Sans TC"/>
              <a:cs typeface="Noto Sans TC"/>
              <a:sym typeface="Noto Sans TC"/>
            </a:endParaRPr>
          </a:p>
        </p:txBody>
      </p:sp>
      <p:pic>
        <p:nvPicPr>
          <p:cNvPr id="329" name="Google Shape;329;p34"/>
          <p:cNvPicPr preferRelativeResize="0"/>
          <p:nvPr/>
        </p:nvPicPr>
        <p:blipFill>
          <a:blip r:embed="rId3">
            <a:alphaModFix/>
          </a:blip>
          <a:stretch>
            <a:fillRect/>
          </a:stretch>
        </p:blipFill>
        <p:spPr>
          <a:xfrm>
            <a:off x="449325" y="1605675"/>
            <a:ext cx="4267200" cy="27647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819150" y="464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Chart drawing - Confusion Matrix</a:t>
            </a:r>
            <a:endParaRPr>
              <a:latin typeface="Noto Sans TC"/>
              <a:ea typeface="Noto Sans TC"/>
              <a:cs typeface="Noto Sans TC"/>
              <a:sym typeface="Noto Sans TC"/>
            </a:endParaRPr>
          </a:p>
        </p:txBody>
      </p:sp>
      <p:sp>
        <p:nvSpPr>
          <p:cNvPr id="335" name="Google Shape;335;p35"/>
          <p:cNvSpPr txBox="1">
            <a:spLocks noGrp="1"/>
          </p:cNvSpPr>
          <p:nvPr>
            <p:ph type="body" idx="1"/>
          </p:nvPr>
        </p:nvSpPr>
        <p:spPr>
          <a:xfrm>
            <a:off x="4769200" y="1419200"/>
            <a:ext cx="4107600" cy="29433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Beware of the chart drawing specify 1 label. </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In this chart you can find: </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Prediction status of model</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Wrong prediction distribution</a:t>
            </a:r>
            <a:endParaRPr sz="1200">
              <a:latin typeface="Noto Sans TC"/>
              <a:ea typeface="Noto Sans TC"/>
              <a:cs typeface="Noto Sans TC"/>
              <a:sym typeface="Noto Sans TC"/>
            </a:endParaRPr>
          </a:p>
          <a:p>
            <a:pPr marL="914400" lvl="1"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Unbalanced data</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can find model's or data's problem by analyze this chart.</a:t>
            </a:r>
            <a:endParaRPr sz="1200">
              <a:latin typeface="Noto Sans TC"/>
              <a:ea typeface="Noto Sans TC"/>
              <a:cs typeface="Noto Sans TC"/>
              <a:sym typeface="Noto Sans TC"/>
            </a:endParaRPr>
          </a:p>
        </p:txBody>
      </p:sp>
      <p:pic>
        <p:nvPicPr>
          <p:cNvPr id="336" name="Google Shape;336;p35"/>
          <p:cNvPicPr preferRelativeResize="0"/>
          <p:nvPr/>
        </p:nvPicPr>
        <p:blipFill>
          <a:blip r:embed="rId3">
            <a:alphaModFix/>
          </a:blip>
          <a:stretch>
            <a:fillRect/>
          </a:stretch>
        </p:blipFill>
        <p:spPr>
          <a:xfrm>
            <a:off x="534875" y="1303400"/>
            <a:ext cx="4234329" cy="3419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Chart drawing - Case of Training Problem</a:t>
            </a:r>
            <a:endParaRPr>
              <a:latin typeface="Noto Sans TC"/>
              <a:ea typeface="Noto Sans TC"/>
              <a:cs typeface="Noto Sans TC"/>
              <a:sym typeface="Noto Sans TC"/>
            </a:endParaRPr>
          </a:p>
        </p:txBody>
      </p:sp>
      <p:sp>
        <p:nvSpPr>
          <p:cNvPr id="342" name="Google Shape;342;p36"/>
          <p:cNvSpPr txBox="1">
            <a:spLocks noGrp="1"/>
          </p:cNvSpPr>
          <p:nvPr>
            <p:ph type="body" idx="1"/>
          </p:nvPr>
        </p:nvSpPr>
        <p:spPr>
          <a:xfrm>
            <a:off x="898650" y="1530050"/>
            <a:ext cx="3713100" cy="606300"/>
          </a:xfrm>
          <a:prstGeom prst="rect">
            <a:avLst/>
          </a:prstGeom>
          <a:solidFill>
            <a:schemeClr val="dk1"/>
          </a:solidFill>
        </p:spPr>
        <p:txBody>
          <a:bodyPr spcFirstLastPara="1" wrap="square" lIns="91425" tIns="91425" rIns="91425" bIns="91425" anchor="t" anchorCtr="0">
            <a:normAutofit/>
          </a:bodyPr>
          <a:lstStyle/>
          <a:p>
            <a:pPr marL="457200" lvl="0" indent="-304800" algn="l" rtl="0">
              <a:lnSpc>
                <a:spcPct val="170000"/>
              </a:lnSpc>
              <a:spcBef>
                <a:spcPts val="0"/>
              </a:spcBef>
              <a:spcAft>
                <a:spcPts val="0"/>
              </a:spcAft>
              <a:buSzPts val="1200"/>
              <a:buFont typeface="Noto Sans TC"/>
              <a:buChar char="●"/>
            </a:pPr>
            <a:r>
              <a:rPr lang="zh-TW">
                <a:latin typeface="Noto Sans TC"/>
                <a:ea typeface="Noto Sans TC"/>
                <a:cs typeface="Noto Sans TC"/>
                <a:sym typeface="Noto Sans TC"/>
              </a:rPr>
              <a:t>Overfit</a:t>
            </a:r>
            <a:endParaRPr>
              <a:latin typeface="Noto Sans TC"/>
              <a:ea typeface="Noto Sans TC"/>
              <a:cs typeface="Noto Sans TC"/>
              <a:sym typeface="Noto Sans TC"/>
            </a:endParaRPr>
          </a:p>
        </p:txBody>
      </p:sp>
      <p:sp>
        <p:nvSpPr>
          <p:cNvPr id="343" name="Google Shape;343;p36"/>
          <p:cNvSpPr txBox="1">
            <a:spLocks noGrp="1"/>
          </p:cNvSpPr>
          <p:nvPr>
            <p:ph type="body" idx="1"/>
          </p:nvPr>
        </p:nvSpPr>
        <p:spPr>
          <a:xfrm>
            <a:off x="4829738" y="1329025"/>
            <a:ext cx="3713100" cy="606300"/>
          </a:xfrm>
          <a:prstGeom prst="rect">
            <a:avLst/>
          </a:prstGeom>
          <a:solidFill>
            <a:schemeClr val="dk1"/>
          </a:solidFill>
        </p:spPr>
        <p:txBody>
          <a:bodyPr spcFirstLastPara="1" wrap="square" lIns="91425" tIns="91425" rIns="91425" bIns="91425" anchor="t" anchorCtr="0">
            <a:normAutofit/>
          </a:bodyPr>
          <a:lstStyle/>
          <a:p>
            <a:pPr marL="457200" lvl="0" indent="-304800" algn="l" rtl="0">
              <a:lnSpc>
                <a:spcPct val="170000"/>
              </a:lnSpc>
              <a:spcBef>
                <a:spcPts val="0"/>
              </a:spcBef>
              <a:spcAft>
                <a:spcPts val="0"/>
              </a:spcAft>
              <a:buSzPts val="1200"/>
              <a:buFont typeface="Noto Sans TC"/>
              <a:buChar char="●"/>
            </a:pPr>
            <a:r>
              <a:rPr lang="zh-TW">
                <a:latin typeface="Noto Sans TC"/>
                <a:ea typeface="Noto Sans TC"/>
                <a:cs typeface="Noto Sans TC"/>
                <a:sym typeface="Noto Sans TC"/>
              </a:rPr>
              <a:t>Prediction Unbalanced</a:t>
            </a:r>
            <a:endParaRPr>
              <a:latin typeface="Noto Sans TC"/>
              <a:ea typeface="Noto Sans TC"/>
              <a:cs typeface="Noto Sans TC"/>
              <a:sym typeface="Noto Sans TC"/>
            </a:endParaRPr>
          </a:p>
        </p:txBody>
      </p:sp>
      <p:pic>
        <p:nvPicPr>
          <p:cNvPr id="344" name="Google Shape;344;p36"/>
          <p:cNvPicPr preferRelativeResize="0"/>
          <p:nvPr/>
        </p:nvPicPr>
        <p:blipFill>
          <a:blip r:embed="rId3">
            <a:alphaModFix/>
          </a:blip>
          <a:stretch>
            <a:fillRect/>
          </a:stretch>
        </p:blipFill>
        <p:spPr>
          <a:xfrm>
            <a:off x="720400" y="1935325"/>
            <a:ext cx="3998099" cy="2538325"/>
          </a:xfrm>
          <a:prstGeom prst="rect">
            <a:avLst/>
          </a:prstGeom>
          <a:noFill/>
          <a:ln>
            <a:noFill/>
          </a:ln>
        </p:spPr>
      </p:pic>
      <p:pic>
        <p:nvPicPr>
          <p:cNvPr id="345" name="Google Shape;345;p36"/>
          <p:cNvPicPr preferRelativeResize="0"/>
          <p:nvPr/>
        </p:nvPicPr>
        <p:blipFill>
          <a:blip r:embed="rId4">
            <a:alphaModFix/>
          </a:blip>
          <a:stretch>
            <a:fillRect/>
          </a:stretch>
        </p:blipFill>
        <p:spPr>
          <a:xfrm>
            <a:off x="4807163" y="1704488"/>
            <a:ext cx="3758229" cy="3000000"/>
          </a:xfrm>
          <a:prstGeom prst="rect">
            <a:avLst/>
          </a:prstGeom>
          <a:noFill/>
          <a:ln>
            <a:noFill/>
          </a:ln>
        </p:spPr>
      </p:pic>
      <p:pic>
        <p:nvPicPr>
          <p:cNvPr id="346" name="Google Shape;346;p36"/>
          <p:cNvPicPr preferRelativeResize="0"/>
          <p:nvPr/>
        </p:nvPicPr>
        <p:blipFill>
          <a:blip r:embed="rId5">
            <a:alphaModFix/>
          </a:blip>
          <a:stretch>
            <a:fillRect/>
          </a:stretch>
        </p:blipFill>
        <p:spPr>
          <a:xfrm>
            <a:off x="4043500" y="2106425"/>
            <a:ext cx="621000" cy="330750"/>
          </a:xfrm>
          <a:prstGeom prst="rect">
            <a:avLst/>
          </a:prstGeom>
          <a:noFill/>
          <a:ln>
            <a:noFill/>
          </a:ln>
        </p:spPr>
      </p:pic>
      <p:pic>
        <p:nvPicPr>
          <p:cNvPr id="347" name="Google Shape;347;p36"/>
          <p:cNvPicPr preferRelativeResize="0"/>
          <p:nvPr/>
        </p:nvPicPr>
        <p:blipFill>
          <a:blip r:embed="rId6">
            <a:alphaModFix/>
          </a:blip>
          <a:stretch>
            <a:fillRect/>
          </a:stretch>
        </p:blipFill>
        <p:spPr>
          <a:xfrm>
            <a:off x="5383163" y="4443725"/>
            <a:ext cx="2381975" cy="95000"/>
          </a:xfrm>
          <a:prstGeom prst="rect">
            <a:avLst/>
          </a:prstGeom>
          <a:noFill/>
          <a:ln>
            <a:noFill/>
          </a:ln>
        </p:spPr>
      </p:pic>
      <p:pic>
        <p:nvPicPr>
          <p:cNvPr id="348" name="Google Shape;348;p36"/>
          <p:cNvPicPr preferRelativeResize="0"/>
          <p:nvPr/>
        </p:nvPicPr>
        <p:blipFill>
          <a:blip r:embed="rId7">
            <a:alphaModFix/>
          </a:blip>
          <a:stretch>
            <a:fillRect/>
          </a:stretch>
        </p:blipFill>
        <p:spPr>
          <a:xfrm>
            <a:off x="5026775" y="2106425"/>
            <a:ext cx="113600" cy="1997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body" idx="1"/>
          </p:nvPr>
        </p:nvSpPr>
        <p:spPr>
          <a:xfrm>
            <a:off x="696200" y="1482700"/>
            <a:ext cx="4137600" cy="3093000"/>
          </a:xfrm>
          <a:prstGeom prst="rect">
            <a:avLst/>
          </a:prstGeom>
          <a:noFill/>
        </p:spPr>
        <p:txBody>
          <a:bodyPr spcFirstLastPara="1" wrap="square" lIns="91425" tIns="91425" rIns="91425" bIns="91425" anchor="t" anchorCtr="0">
            <a:normAutofit/>
          </a:bodyPr>
          <a:lstStyle/>
          <a:p>
            <a:pPr marL="457200" lvl="0" indent="-304800" algn="l" rtl="0">
              <a:lnSpc>
                <a:spcPct val="170000"/>
              </a:lnSpc>
              <a:spcBef>
                <a:spcPts val="0"/>
              </a:spcBef>
              <a:spcAft>
                <a:spcPts val="0"/>
              </a:spcAft>
              <a:buSzPts val="1200"/>
              <a:buFont typeface="Noto Sans TC"/>
              <a:buChar char="●"/>
            </a:pPr>
            <a:r>
              <a:rPr lang="zh-TW" sz="1200">
                <a:latin typeface="Noto Sans TC"/>
                <a:ea typeface="Noto Sans TC"/>
                <a:cs typeface="Noto Sans TC"/>
                <a:sym typeface="Noto Sans TC"/>
              </a:rPr>
              <a:t>Preprocess of test data is only different in no label to prepeocess. Align your inputs as you designed in training preprocess.</a:t>
            </a:r>
            <a:endParaRPr sz="1200">
              <a:latin typeface="Noto Sans TC"/>
              <a:ea typeface="Noto Sans TC"/>
              <a:cs typeface="Noto Sans TC"/>
              <a:sym typeface="Noto Sans TC"/>
            </a:endParaRPr>
          </a:p>
          <a:p>
            <a:pPr marL="457200" lvl="0" indent="-304800" algn="l" rtl="0">
              <a:lnSpc>
                <a:spcPct val="170000"/>
              </a:lnSpc>
              <a:spcBef>
                <a:spcPts val="0"/>
              </a:spcBef>
              <a:spcAft>
                <a:spcPts val="0"/>
              </a:spcAft>
              <a:buSzPts val="1200"/>
              <a:buFont typeface="Noto Sans TC"/>
              <a:buChar char="●"/>
            </a:pPr>
            <a:r>
              <a:rPr lang="zh-TW" sz="1200">
                <a:latin typeface="Noto Sans TC"/>
                <a:ea typeface="Noto Sans TC"/>
                <a:cs typeface="Noto Sans TC"/>
                <a:sym typeface="Noto Sans TC"/>
              </a:rPr>
              <a:t>The loop is executed "days" times to prepare the training example. </a:t>
            </a:r>
            <a:endParaRPr sz="1200" strike="sngStrike">
              <a:latin typeface="Noto Sans TC"/>
              <a:ea typeface="Noto Sans TC"/>
              <a:cs typeface="Noto Sans TC"/>
              <a:sym typeface="Noto Sans TC"/>
            </a:endParaRPr>
          </a:p>
          <a:p>
            <a:pPr marL="457200" lvl="0" indent="-304800" algn="l" rtl="0">
              <a:lnSpc>
                <a:spcPct val="170000"/>
              </a:lnSpc>
              <a:spcBef>
                <a:spcPts val="0"/>
              </a:spcBef>
              <a:spcAft>
                <a:spcPts val="0"/>
              </a:spcAft>
              <a:buSzPts val="1200"/>
              <a:buFont typeface="Noto Sans TC"/>
              <a:buChar char="●"/>
            </a:pPr>
            <a:r>
              <a:rPr lang="zh-TW" sz="1200">
                <a:latin typeface="Noto Sans TC"/>
                <a:ea typeface="Noto Sans TC"/>
                <a:cs typeface="Noto Sans TC"/>
                <a:sym typeface="Noto Sans TC"/>
              </a:rPr>
              <a:t>Calling the function "</a:t>
            </a:r>
            <a:r>
              <a:rPr lang="zh-TW" sz="1050">
                <a:solidFill>
                  <a:srgbClr val="444746"/>
                </a:solidFill>
                <a:highlight>
                  <a:srgbClr val="FFFFFF"/>
                </a:highlight>
                <a:latin typeface="Roboto"/>
                <a:ea typeface="Roboto"/>
                <a:cs typeface="Roboto"/>
                <a:sym typeface="Roboto"/>
              </a:rPr>
              <a:t>create_test_features</a:t>
            </a:r>
            <a:r>
              <a:rPr lang="zh-TW" sz="1200">
                <a:latin typeface="Noto Sans TC"/>
                <a:ea typeface="Noto Sans TC"/>
                <a:cs typeface="Noto Sans TC"/>
                <a:sym typeface="Noto Sans TC"/>
              </a:rPr>
              <a:t>" to preprocess, we get 2 arrays contain  features and targets for training.</a:t>
            </a:r>
            <a:endParaRPr sz="1200">
              <a:latin typeface="Noto Sans TC"/>
              <a:ea typeface="Noto Sans TC"/>
              <a:cs typeface="Noto Sans TC"/>
              <a:sym typeface="Noto Sans TC"/>
            </a:endParaRPr>
          </a:p>
        </p:txBody>
      </p:sp>
      <p:sp>
        <p:nvSpPr>
          <p:cNvPr id="354" name="Google Shape;354;p37"/>
          <p:cNvSpPr/>
          <p:nvPr/>
        </p:nvSpPr>
        <p:spPr>
          <a:xfrm>
            <a:off x="1177750" y="3139250"/>
            <a:ext cx="3520200" cy="8874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5" name="Google Shape;355;p37"/>
          <p:cNvSpPr/>
          <p:nvPr/>
        </p:nvSpPr>
        <p:spPr>
          <a:xfrm>
            <a:off x="1177750" y="2472650"/>
            <a:ext cx="3520200" cy="5826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56" name="Google Shape;356;p37"/>
          <p:cNvPicPr preferRelativeResize="0"/>
          <p:nvPr/>
        </p:nvPicPr>
        <p:blipFill>
          <a:blip r:embed="rId3">
            <a:alphaModFix/>
          </a:blip>
          <a:stretch>
            <a:fillRect/>
          </a:stretch>
        </p:blipFill>
        <p:spPr>
          <a:xfrm>
            <a:off x="4833800" y="946648"/>
            <a:ext cx="4001525" cy="3522702"/>
          </a:xfrm>
          <a:prstGeom prst="rect">
            <a:avLst/>
          </a:prstGeom>
          <a:noFill/>
          <a:ln w="9525" cap="flat" cmpd="sng">
            <a:solidFill>
              <a:schemeClr val="dk2"/>
            </a:solidFill>
            <a:prstDash val="solid"/>
            <a:round/>
            <a:headEnd type="none" w="sm" len="sm"/>
            <a:tailEnd type="none" w="sm" len="sm"/>
          </a:ln>
        </p:spPr>
      </p:pic>
      <p:sp>
        <p:nvSpPr>
          <p:cNvPr id="357" name="Google Shape;357;p37"/>
          <p:cNvSpPr txBox="1">
            <a:spLocks noGrp="1"/>
          </p:cNvSpPr>
          <p:nvPr>
            <p:ph type="title"/>
          </p:nvPr>
        </p:nvSpPr>
        <p:spPr>
          <a:xfrm>
            <a:off x="755650" y="5677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Testing - Preprocess</a:t>
            </a:r>
            <a:endParaRPr>
              <a:latin typeface="Noto Sans TC"/>
              <a:ea typeface="Noto Sans TC"/>
              <a:cs typeface="Noto Sans TC"/>
              <a:sym typeface="Noto Sans TC"/>
            </a:endParaRPr>
          </a:p>
        </p:txBody>
      </p:sp>
      <p:sp>
        <p:nvSpPr>
          <p:cNvPr id="358" name="Google Shape;358;p37"/>
          <p:cNvSpPr/>
          <p:nvPr/>
        </p:nvSpPr>
        <p:spPr>
          <a:xfrm>
            <a:off x="5337400" y="1981750"/>
            <a:ext cx="2547300" cy="15084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59" name="Google Shape;359;p37"/>
          <p:cNvSpPr/>
          <p:nvPr/>
        </p:nvSpPr>
        <p:spPr>
          <a:xfrm>
            <a:off x="4833925" y="4228900"/>
            <a:ext cx="4001400" cy="240300"/>
          </a:xfrm>
          <a:prstGeom prst="rect">
            <a:avLst/>
          </a:prstGeom>
          <a:noFill/>
          <a:ln w="19050"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60" name="Google Shape;360;p37"/>
          <p:cNvCxnSpPr>
            <a:stCxn id="358" idx="1"/>
          </p:cNvCxnSpPr>
          <p:nvPr/>
        </p:nvCxnSpPr>
        <p:spPr>
          <a:xfrm flipH="1">
            <a:off x="4695400" y="2735950"/>
            <a:ext cx="642000" cy="319200"/>
          </a:xfrm>
          <a:prstGeom prst="straightConnector1">
            <a:avLst/>
          </a:prstGeom>
          <a:noFill/>
          <a:ln w="9525" cap="flat" cmpd="sng">
            <a:solidFill>
              <a:srgbClr val="BB2323"/>
            </a:solidFill>
            <a:prstDash val="solid"/>
            <a:round/>
            <a:headEnd type="triangle" w="med" len="med"/>
            <a:tailEnd type="none" w="med" len="med"/>
          </a:ln>
        </p:spPr>
      </p:cxnSp>
      <p:cxnSp>
        <p:nvCxnSpPr>
          <p:cNvPr id="361" name="Google Shape;361;p37"/>
          <p:cNvCxnSpPr>
            <a:stCxn id="359" idx="1"/>
          </p:cNvCxnSpPr>
          <p:nvPr/>
        </p:nvCxnSpPr>
        <p:spPr>
          <a:xfrm rot="10800000">
            <a:off x="4695325" y="3586150"/>
            <a:ext cx="138600" cy="762900"/>
          </a:xfrm>
          <a:prstGeom prst="straightConnector1">
            <a:avLst/>
          </a:prstGeom>
          <a:noFill/>
          <a:ln w="9525" cap="flat" cmpd="sng">
            <a:solidFill>
              <a:srgbClr val="BB2323"/>
            </a:solidFill>
            <a:prstDash val="solid"/>
            <a:round/>
            <a:headEnd type="triangl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title"/>
          </p:nvPr>
        </p:nvSpPr>
        <p:spPr>
          <a:xfrm>
            <a:off x="755650" y="8725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Testing - Prediction</a:t>
            </a:r>
            <a:endParaRPr>
              <a:latin typeface="Noto Sans TC"/>
              <a:ea typeface="Noto Sans TC"/>
              <a:cs typeface="Noto Sans TC"/>
              <a:sym typeface="Noto Sans TC"/>
            </a:endParaRPr>
          </a:p>
        </p:txBody>
      </p:sp>
      <p:sp>
        <p:nvSpPr>
          <p:cNvPr id="367" name="Google Shape;367;p38"/>
          <p:cNvSpPr txBox="1">
            <a:spLocks noGrp="1"/>
          </p:cNvSpPr>
          <p:nvPr>
            <p:ph type="body" idx="1"/>
          </p:nvPr>
        </p:nvSpPr>
        <p:spPr>
          <a:xfrm>
            <a:off x="3532675" y="2234025"/>
            <a:ext cx="4876500" cy="761700"/>
          </a:xfrm>
          <a:prstGeom prst="rect">
            <a:avLst/>
          </a:prstGeom>
          <a:solidFill>
            <a:schemeClr val="dk1"/>
          </a:solidFill>
          <a:ln w="9525" cap="flat" cmpd="sng">
            <a:solidFill>
              <a:srgbClr val="BB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70000"/>
              </a:lnSpc>
              <a:spcBef>
                <a:spcPts val="0"/>
              </a:spcBef>
              <a:spcAft>
                <a:spcPts val="0"/>
              </a:spcAft>
              <a:buNone/>
            </a:pPr>
            <a:r>
              <a:rPr lang="zh-TW">
                <a:latin typeface="Noto Sans TC"/>
                <a:ea typeface="Noto Sans TC"/>
                <a:cs typeface="Noto Sans TC"/>
                <a:sym typeface="Noto Sans TC"/>
              </a:rPr>
              <a:t>The prediction process is easier than training. Remember to standardize the feature if you have done it in training.</a:t>
            </a:r>
            <a:endParaRPr>
              <a:latin typeface="Noto Sans TC"/>
              <a:ea typeface="Noto Sans TC"/>
              <a:cs typeface="Noto Sans TC"/>
              <a:sym typeface="Noto Sans TC"/>
            </a:endParaRPr>
          </a:p>
        </p:txBody>
      </p:sp>
      <p:pic>
        <p:nvPicPr>
          <p:cNvPr id="368" name="Google Shape;368;p38"/>
          <p:cNvPicPr preferRelativeResize="0"/>
          <p:nvPr/>
        </p:nvPicPr>
        <p:blipFill>
          <a:blip r:embed="rId3">
            <a:alphaModFix/>
          </a:blip>
          <a:stretch>
            <a:fillRect/>
          </a:stretch>
        </p:blipFill>
        <p:spPr>
          <a:xfrm>
            <a:off x="1169125" y="3200450"/>
            <a:ext cx="4086225" cy="47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9"/>
          <p:cNvSpPr txBox="1">
            <a:spLocks noGrp="1"/>
          </p:cNvSpPr>
          <p:nvPr>
            <p:ph type="title"/>
          </p:nvPr>
        </p:nvSpPr>
        <p:spPr>
          <a:xfrm>
            <a:off x="819150" y="4153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Model Performance Showcase</a:t>
            </a:r>
            <a:endParaRPr>
              <a:latin typeface="Noto Sans TC"/>
              <a:ea typeface="Noto Sans TC"/>
              <a:cs typeface="Noto Sans TC"/>
              <a:sym typeface="Noto Sans TC"/>
            </a:endParaRPr>
          </a:p>
        </p:txBody>
      </p:sp>
      <p:sp>
        <p:nvSpPr>
          <p:cNvPr id="374" name="Google Shape;374;p39"/>
          <p:cNvSpPr txBox="1">
            <a:spLocks noGrp="1"/>
          </p:cNvSpPr>
          <p:nvPr>
            <p:ph type="body" idx="1"/>
          </p:nvPr>
        </p:nvSpPr>
        <p:spPr>
          <a:xfrm>
            <a:off x="962775" y="3420675"/>
            <a:ext cx="7153800" cy="1120800"/>
          </a:xfrm>
          <a:prstGeom prst="rect">
            <a:avLst/>
          </a:prstGeom>
          <a:solidFill>
            <a:schemeClr val="dk1"/>
          </a:solidFill>
        </p:spPr>
        <p:txBody>
          <a:bodyPr spcFirstLastPara="1" wrap="square" lIns="91425" tIns="91425" rIns="91425" bIns="91425" anchor="t" anchorCtr="0">
            <a:normAutofit fontScale="92500"/>
          </a:bodyPr>
          <a:lstStyle/>
          <a:p>
            <a:pPr marL="457200" lvl="0" indent="-311150" algn="l" rtl="0">
              <a:lnSpc>
                <a:spcPct val="170000"/>
              </a:lnSpc>
              <a:spcBef>
                <a:spcPts val="0"/>
              </a:spcBef>
              <a:spcAft>
                <a:spcPts val="0"/>
              </a:spcAft>
              <a:buSzPts val="1300"/>
              <a:buFont typeface="Noto Sans TC"/>
              <a:buChar char="●"/>
            </a:pPr>
            <a:r>
              <a:rPr lang="zh-TW">
                <a:latin typeface="Noto Sans TC"/>
                <a:ea typeface="Noto Sans TC"/>
                <a:cs typeface="Noto Sans TC"/>
                <a:sym typeface="Noto Sans TC"/>
              </a:rPr>
              <a:t>This is the highest performance for "1_trend" task that we have achieved on validation set.</a:t>
            </a:r>
            <a:endParaRPr>
              <a:latin typeface="Noto Sans TC"/>
              <a:ea typeface="Noto Sans TC"/>
              <a:cs typeface="Noto Sans TC"/>
              <a:sym typeface="Noto Sans TC"/>
            </a:endParaRPr>
          </a:p>
          <a:p>
            <a:pPr marL="457200" lvl="0" indent="-311150" algn="l" rtl="0">
              <a:lnSpc>
                <a:spcPct val="170000"/>
              </a:lnSpc>
              <a:spcBef>
                <a:spcPts val="0"/>
              </a:spcBef>
              <a:spcAft>
                <a:spcPts val="0"/>
              </a:spcAft>
              <a:buSzPts val="1300"/>
              <a:buFont typeface="Noto Sans TC"/>
              <a:buChar char="●"/>
            </a:pPr>
            <a:r>
              <a:rPr lang="zh-TW">
                <a:latin typeface="Noto Sans TC"/>
                <a:ea typeface="Noto Sans TC"/>
                <a:cs typeface="Noto Sans TC"/>
                <a:sym typeface="Noto Sans TC"/>
              </a:rPr>
              <a:t>The model is trainable, so don't give up in doing this work, Good luck!</a:t>
            </a:r>
            <a:endParaRPr>
              <a:latin typeface="Noto Sans TC"/>
              <a:ea typeface="Noto Sans TC"/>
              <a:cs typeface="Noto Sans TC"/>
              <a:sym typeface="Noto Sans TC"/>
            </a:endParaRPr>
          </a:p>
        </p:txBody>
      </p:sp>
      <p:pic>
        <p:nvPicPr>
          <p:cNvPr id="375" name="Google Shape;375;p39"/>
          <p:cNvPicPr preferRelativeResize="0"/>
          <p:nvPr/>
        </p:nvPicPr>
        <p:blipFill>
          <a:blip r:embed="rId3">
            <a:alphaModFix/>
          </a:blip>
          <a:stretch>
            <a:fillRect/>
          </a:stretch>
        </p:blipFill>
        <p:spPr>
          <a:xfrm>
            <a:off x="2133550" y="1111250"/>
            <a:ext cx="4419600" cy="218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819150" y="551150"/>
            <a:ext cx="7505700" cy="71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Original Data - Column Definition</a:t>
            </a:r>
            <a:endParaRPr>
              <a:latin typeface="Noto Sans TC"/>
              <a:ea typeface="Noto Sans TC"/>
              <a:cs typeface="Noto Sans TC"/>
              <a:sym typeface="Noto Sans TC"/>
            </a:endParaRPr>
          </a:p>
        </p:txBody>
      </p:sp>
      <p:sp>
        <p:nvSpPr>
          <p:cNvPr id="142" name="Google Shape;142;p15"/>
          <p:cNvSpPr txBox="1">
            <a:spLocks noGrp="1"/>
          </p:cNvSpPr>
          <p:nvPr>
            <p:ph type="body" idx="1"/>
          </p:nvPr>
        </p:nvSpPr>
        <p:spPr>
          <a:xfrm>
            <a:off x="891300" y="1199050"/>
            <a:ext cx="7361400" cy="36600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date: </a:t>
            </a:r>
            <a:r>
              <a:rPr lang="zh-TW" sz="1200">
                <a:latin typeface="Noto Sans TC"/>
                <a:ea typeface="Noto Sans TC"/>
                <a:cs typeface="Noto Sans TC"/>
                <a:sym typeface="Noto Sans TC"/>
              </a:rPr>
              <a:t>The date, representing the date of each data entry.</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close: </a:t>
            </a:r>
            <a:r>
              <a:rPr lang="zh-TW" sz="1200">
                <a:latin typeface="Noto Sans TC"/>
                <a:ea typeface="Noto Sans TC"/>
                <a:cs typeface="Noto Sans TC"/>
                <a:sym typeface="Noto Sans TC"/>
              </a:rPr>
              <a:t>The closing price, the stock price at the end of the trading day.</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open: </a:t>
            </a:r>
            <a:r>
              <a:rPr lang="zh-TW" sz="1200">
                <a:latin typeface="Noto Sans TC"/>
                <a:ea typeface="Noto Sans TC"/>
                <a:cs typeface="Noto Sans TC"/>
                <a:sym typeface="Noto Sans TC"/>
              </a:rPr>
              <a:t>The opening price, the stock price at the beginning of the trading day.</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high: </a:t>
            </a:r>
            <a:r>
              <a:rPr lang="zh-TW" sz="1200">
                <a:latin typeface="Noto Sans TC"/>
                <a:ea typeface="Noto Sans TC"/>
                <a:cs typeface="Noto Sans TC"/>
                <a:sym typeface="Noto Sans TC"/>
              </a:rPr>
              <a:t>The highest price, the maximum stock price during the trading day.</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low: </a:t>
            </a:r>
            <a:r>
              <a:rPr lang="zh-TW" sz="1200">
                <a:latin typeface="Noto Sans TC"/>
                <a:ea typeface="Noto Sans TC"/>
                <a:cs typeface="Noto Sans TC"/>
                <a:sym typeface="Noto Sans TC"/>
              </a:rPr>
              <a:t>The lowest price, the minimum stock price during the trading day.</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volume: </a:t>
            </a:r>
            <a:r>
              <a:rPr lang="zh-TW" sz="1200">
                <a:latin typeface="Noto Sans TC"/>
                <a:ea typeface="Noto Sans TC"/>
                <a:cs typeface="Noto Sans TC"/>
                <a:sym typeface="Noto Sans TC"/>
              </a:rPr>
              <a:t>The trading volume, the number of stocks traded during the day.</a:t>
            </a:r>
            <a:br>
              <a:rPr lang="zh-TW" sz="1200">
                <a:latin typeface="Noto Sans TC"/>
                <a:ea typeface="Noto Sans TC"/>
                <a:cs typeface="Noto Sans TC"/>
                <a:sym typeface="Noto Sans TC"/>
              </a:rPr>
            </a:br>
            <a:r>
              <a:rPr lang="zh-TW" sz="1200" u="sng">
                <a:solidFill>
                  <a:schemeClr val="accent5"/>
                </a:solidFill>
                <a:latin typeface="Noto Sans TC"/>
                <a:ea typeface="Noto Sans TC"/>
                <a:cs typeface="Noto Sans TC"/>
                <a:sym typeface="Noto Sans TC"/>
                <a:hlinkClick r:id="rId3">
                  <a:extLst>
                    <a:ext uri="{A12FA001-AC4F-418D-AE19-62706E023703}">
                      <ahyp:hlinkClr xmlns:ahyp="http://schemas.microsoft.com/office/drawing/2018/hyperlinkcolor" val="tx"/>
                    </a:ext>
                  </a:extLst>
                </a:hlinkClick>
              </a:rPr>
              <a:t>Remaining 84 columns of financial indicators information can be viewed here</a:t>
            </a:r>
            <a:endParaRPr sz="1400" b="1">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b="1">
                <a:latin typeface="Noto Sans TC"/>
                <a:ea typeface="Noto Sans TC"/>
                <a:cs typeface="Noto Sans TC"/>
                <a:sym typeface="Noto Sans TC"/>
              </a:rPr>
              <a:t>1_trend, 5_trend, 10_trend: </a:t>
            </a:r>
            <a:r>
              <a:rPr lang="zh-TW" sz="1200">
                <a:latin typeface="Noto Sans TC"/>
                <a:ea typeface="Noto Sans TC"/>
                <a:cs typeface="Noto Sans TC"/>
                <a:sym typeface="Noto Sans TC"/>
              </a:rPr>
              <a:t>These represent the trends after the corresponding number of days. You need to predict these </a:t>
            </a:r>
            <a:r>
              <a:rPr lang="zh-TW" sz="1200" b="1">
                <a:latin typeface="Noto Sans TC"/>
                <a:ea typeface="Noto Sans TC"/>
                <a:cs typeface="Noto Sans TC"/>
                <a:sym typeface="Noto Sans TC"/>
              </a:rPr>
              <a:t>3 different labels</a:t>
            </a:r>
            <a:r>
              <a:rPr lang="zh-TW" sz="1200">
                <a:latin typeface="Noto Sans TC"/>
                <a:ea typeface="Noto Sans TC"/>
                <a:cs typeface="Noto Sans TC"/>
                <a:sym typeface="Noto Sans TC"/>
              </a:rPr>
              <a:t>. Values of  </a:t>
            </a:r>
            <a:r>
              <a:rPr lang="zh-TW" sz="1200" i="1">
                <a:latin typeface="Noto Sans TC"/>
                <a:ea typeface="Noto Sans TC"/>
                <a:cs typeface="Noto Sans TC"/>
                <a:sym typeface="Noto Sans TC"/>
              </a:rPr>
              <a:t>[-1, 0, 1]</a:t>
            </a:r>
            <a:r>
              <a:rPr lang="zh-TW" sz="1200">
                <a:latin typeface="Noto Sans TC"/>
                <a:ea typeface="Noto Sans TC"/>
                <a:cs typeface="Noto Sans TC"/>
                <a:sym typeface="Noto Sans TC"/>
              </a:rPr>
              <a:t> correspond to </a:t>
            </a:r>
            <a:r>
              <a:rPr lang="zh-TW" sz="1200" i="1">
                <a:latin typeface="Noto Sans TC"/>
                <a:ea typeface="Noto Sans TC"/>
                <a:cs typeface="Noto Sans TC"/>
                <a:sym typeface="Noto Sans TC"/>
              </a:rPr>
              <a:t>[decline, unchanged, rise]</a:t>
            </a:r>
            <a:r>
              <a:rPr lang="zh-TW" sz="1200">
                <a:latin typeface="Noto Sans TC"/>
                <a:ea typeface="Noto Sans TC"/>
                <a:cs typeface="Noto Sans TC"/>
                <a:sym typeface="Noto Sans TC"/>
              </a:rPr>
              <a:t>.</a:t>
            </a:r>
            <a:endParaRPr sz="1200">
              <a:latin typeface="Noto Sans TC"/>
              <a:ea typeface="Noto Sans TC"/>
              <a:cs typeface="Noto Sans TC"/>
              <a:sym typeface="Noto Sans TC"/>
            </a:endParaRPr>
          </a:p>
        </p:txBody>
      </p:sp>
      <p:sp>
        <p:nvSpPr>
          <p:cNvPr id="143" name="Google Shape;143;p15"/>
          <p:cNvSpPr txBox="1"/>
          <p:nvPr/>
        </p:nvSpPr>
        <p:spPr>
          <a:xfrm>
            <a:off x="4474750" y="3931450"/>
            <a:ext cx="3000000" cy="646500"/>
          </a:xfrm>
          <a:prstGeom prst="rect">
            <a:avLst/>
          </a:prstGeom>
          <a:solidFill>
            <a:srgbClr val="EAD1DC"/>
          </a:solid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2"/>
              </a:buClr>
              <a:buSzPts val="1200"/>
              <a:buFont typeface="Noto Sans TC"/>
              <a:buChar char="●"/>
            </a:pPr>
            <a:r>
              <a:rPr lang="zh-TW" sz="1200">
                <a:solidFill>
                  <a:schemeClr val="dk2"/>
                </a:solidFill>
                <a:latin typeface="Noto Sans TC"/>
                <a:ea typeface="Noto Sans TC"/>
                <a:cs typeface="Noto Sans TC"/>
                <a:sym typeface="Noto Sans TC"/>
              </a:rPr>
              <a:t>Contain 1862 days (~ 7 years) * 1 stock = 1862 rows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7694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Original Data - Example</a:t>
            </a:r>
            <a:endParaRPr>
              <a:latin typeface="Noto Sans TC"/>
              <a:ea typeface="Noto Sans TC"/>
              <a:cs typeface="Noto Sans TC"/>
              <a:sym typeface="Noto Sans TC"/>
            </a:endParaRPr>
          </a:p>
        </p:txBody>
      </p:sp>
      <p:sp>
        <p:nvSpPr>
          <p:cNvPr id="149" name="Google Shape;149;p16"/>
          <p:cNvSpPr txBox="1">
            <a:spLocks noGrp="1"/>
          </p:cNvSpPr>
          <p:nvPr>
            <p:ph type="body" idx="1"/>
          </p:nvPr>
        </p:nvSpPr>
        <p:spPr>
          <a:xfrm>
            <a:off x="819150" y="3684050"/>
            <a:ext cx="7505700" cy="11016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The data is sorted by </a:t>
            </a:r>
            <a:r>
              <a:rPr lang="zh-TW" sz="1200" i="1">
                <a:latin typeface="Noto Sans TC"/>
                <a:ea typeface="Noto Sans TC"/>
                <a:cs typeface="Noto Sans TC"/>
                <a:sym typeface="Noto Sans TC"/>
              </a:rPr>
              <a:t>"date"</a:t>
            </a:r>
            <a:r>
              <a:rPr lang="zh-TW" sz="1200">
                <a:latin typeface="Noto Sans TC"/>
                <a:ea typeface="Noto Sans TC"/>
                <a:cs typeface="Noto Sans TC"/>
                <a:sym typeface="Noto Sans TC"/>
              </a:rPr>
              <a:t>. The picture shows 10 days data for 1 stock.</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In addition to these 6 columns, there are 84 more features every day . You can select any of them as input features. </a:t>
            </a:r>
            <a:endParaRPr sz="1200">
              <a:latin typeface="Noto Sans TC"/>
              <a:ea typeface="Noto Sans TC"/>
              <a:cs typeface="Noto Sans TC"/>
              <a:sym typeface="Noto Sans TC"/>
            </a:endParaRPr>
          </a:p>
        </p:txBody>
      </p:sp>
      <p:sp>
        <p:nvSpPr>
          <p:cNvPr id="150" name="Google Shape;150;p16"/>
          <p:cNvSpPr txBox="1"/>
          <p:nvPr/>
        </p:nvSpPr>
        <p:spPr>
          <a:xfrm>
            <a:off x="4909150" y="1428738"/>
            <a:ext cx="478500" cy="2286000"/>
          </a:xfrm>
          <a:prstGeom prst="rect">
            <a:avLst/>
          </a:prstGeom>
          <a:solidFill>
            <a:srgbClr val="2F2F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p:txBody>
      </p:sp>
      <p:pic>
        <p:nvPicPr>
          <p:cNvPr id="151" name="Google Shape;151;p16"/>
          <p:cNvPicPr preferRelativeResize="0"/>
          <p:nvPr/>
        </p:nvPicPr>
        <p:blipFill rotWithShape="1">
          <a:blip r:embed="rId3">
            <a:alphaModFix/>
          </a:blip>
          <a:srcRect r="76981"/>
          <a:stretch/>
        </p:blipFill>
        <p:spPr>
          <a:xfrm>
            <a:off x="2170433" y="1428750"/>
            <a:ext cx="2738717" cy="2286000"/>
          </a:xfrm>
          <a:prstGeom prst="rect">
            <a:avLst/>
          </a:prstGeom>
          <a:noFill/>
          <a:ln>
            <a:noFill/>
          </a:ln>
        </p:spPr>
      </p:pic>
      <p:pic>
        <p:nvPicPr>
          <p:cNvPr id="152" name="Google Shape;152;p16"/>
          <p:cNvPicPr preferRelativeResize="0"/>
          <p:nvPr/>
        </p:nvPicPr>
        <p:blipFill rotWithShape="1">
          <a:blip r:embed="rId3">
            <a:alphaModFix/>
          </a:blip>
          <a:srcRect l="86670"/>
          <a:stretch/>
        </p:blipFill>
        <p:spPr>
          <a:xfrm>
            <a:off x="5387650" y="1428750"/>
            <a:ext cx="1585928" cy="228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819150" y="617000"/>
            <a:ext cx="2916900" cy="559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latin typeface="Noto Sans TC"/>
                <a:ea typeface="Noto Sans TC"/>
                <a:cs typeface="Noto Sans TC"/>
                <a:sym typeface="Noto Sans TC"/>
              </a:rPr>
              <a:t>Design Matrix</a:t>
            </a:r>
            <a:endParaRPr>
              <a:latin typeface="Noto Sans TC"/>
              <a:ea typeface="Noto Sans TC"/>
              <a:cs typeface="Noto Sans TC"/>
              <a:sym typeface="Noto Sans TC"/>
            </a:endParaRPr>
          </a:p>
        </p:txBody>
      </p:sp>
      <p:sp>
        <p:nvSpPr>
          <p:cNvPr id="158" name="Google Shape;158;p17"/>
          <p:cNvSpPr txBox="1">
            <a:spLocks noGrp="1"/>
          </p:cNvSpPr>
          <p:nvPr>
            <p:ph type="body" idx="1"/>
          </p:nvPr>
        </p:nvSpPr>
        <p:spPr>
          <a:xfrm>
            <a:off x="819150" y="1446650"/>
            <a:ext cx="7505700" cy="14973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Noto Sans TC"/>
              <a:buChar char="●"/>
            </a:pPr>
            <a:r>
              <a:rPr lang="zh-TW">
                <a:latin typeface="Noto Sans TC"/>
                <a:ea typeface="Noto Sans TC"/>
                <a:cs typeface="Noto Sans TC"/>
                <a:sym typeface="Noto Sans TC"/>
              </a:rPr>
              <a:t>To simplify the training, you can train one model for each output label.</a:t>
            </a:r>
            <a:endParaRPr>
              <a:latin typeface="Noto Sans TC"/>
              <a:ea typeface="Noto Sans TC"/>
              <a:cs typeface="Noto Sans TC"/>
              <a:sym typeface="Noto Sans TC"/>
            </a:endParaRPr>
          </a:p>
          <a:p>
            <a:pPr marL="914400" lvl="1" indent="-311150" algn="l" rtl="0">
              <a:lnSpc>
                <a:spcPct val="150000"/>
              </a:lnSpc>
              <a:spcBef>
                <a:spcPts val="0"/>
              </a:spcBef>
              <a:spcAft>
                <a:spcPts val="0"/>
              </a:spcAft>
              <a:buSzPts val="1300"/>
              <a:buFont typeface="Noto Sans TC"/>
              <a:buChar char="○"/>
            </a:pPr>
            <a:r>
              <a:rPr lang="zh-TW" sz="1300">
                <a:latin typeface="Noto Sans TC"/>
                <a:ea typeface="Noto Sans TC"/>
                <a:cs typeface="Noto Sans TC"/>
                <a:sym typeface="Noto Sans TC"/>
              </a:rPr>
              <a:t>The input data will be (number of feature) * 30 days and the output is the closing price of Day 31st w.r.t. Day 30th.  </a:t>
            </a:r>
            <a:endParaRPr sz="1300">
              <a:latin typeface="Noto Sans TC"/>
              <a:ea typeface="Noto Sans TC"/>
              <a:cs typeface="Noto Sans TC"/>
              <a:sym typeface="Noto Sans TC"/>
            </a:endParaRPr>
          </a:p>
          <a:p>
            <a:pPr marL="914400" lvl="1" indent="-311150" algn="l" rtl="0">
              <a:lnSpc>
                <a:spcPct val="150000"/>
              </a:lnSpc>
              <a:spcBef>
                <a:spcPts val="0"/>
              </a:spcBef>
              <a:spcAft>
                <a:spcPts val="0"/>
              </a:spcAft>
              <a:buSzPts val="1300"/>
              <a:buFont typeface="Noto Sans TC"/>
              <a:buChar char="○"/>
            </a:pPr>
            <a:r>
              <a:rPr lang="zh-TW" sz="1300">
                <a:latin typeface="Noto Sans TC"/>
                <a:ea typeface="Noto Sans TC"/>
                <a:cs typeface="Noto Sans TC"/>
                <a:sym typeface="Noto Sans TC"/>
              </a:rPr>
              <a:t>Repeat the process for the 35th and 40th day, and train 1 model for each label.</a:t>
            </a:r>
            <a:endParaRPr sz="1300">
              <a:latin typeface="Noto Sans TC"/>
              <a:ea typeface="Noto Sans TC"/>
              <a:cs typeface="Noto Sans TC"/>
              <a:sym typeface="Noto Sans TC"/>
            </a:endParaRPr>
          </a:p>
          <a:p>
            <a:pPr marL="914400" lvl="1" indent="-311150" algn="l" rtl="0">
              <a:lnSpc>
                <a:spcPct val="150000"/>
              </a:lnSpc>
              <a:spcBef>
                <a:spcPts val="0"/>
              </a:spcBef>
              <a:spcAft>
                <a:spcPts val="0"/>
              </a:spcAft>
              <a:buClr>
                <a:schemeClr val="accent6"/>
              </a:buClr>
              <a:buSzPts val="1300"/>
              <a:buFont typeface="Noto Sans TC"/>
              <a:buChar char="○"/>
            </a:pPr>
            <a:r>
              <a:rPr lang="zh-TW" sz="1300">
                <a:solidFill>
                  <a:schemeClr val="accent6"/>
                </a:solidFill>
                <a:latin typeface="Noto Sans TC"/>
                <a:ea typeface="Noto Sans TC"/>
                <a:cs typeface="Noto Sans TC"/>
                <a:sym typeface="Noto Sans TC"/>
              </a:rPr>
              <a:t>The testing input is the same as the training input except for the output label.</a:t>
            </a:r>
            <a:endParaRPr sz="1300">
              <a:solidFill>
                <a:schemeClr val="accent6"/>
              </a:solidFill>
              <a:latin typeface="Noto Sans TC"/>
              <a:ea typeface="Noto Sans TC"/>
              <a:cs typeface="Noto Sans TC"/>
              <a:sym typeface="Noto Sans TC"/>
            </a:endParaRPr>
          </a:p>
        </p:txBody>
      </p:sp>
      <p:graphicFrame>
        <p:nvGraphicFramePr>
          <p:cNvPr id="159" name="Google Shape;159;p17"/>
          <p:cNvGraphicFramePr/>
          <p:nvPr/>
        </p:nvGraphicFramePr>
        <p:xfrm>
          <a:off x="3736050" y="604100"/>
          <a:ext cx="2544375" cy="762000"/>
        </p:xfrm>
        <a:graphic>
          <a:graphicData uri="http://schemas.openxmlformats.org/drawingml/2006/table">
            <a:tbl>
              <a:tblPr>
                <a:noFill/>
                <a:tableStyleId>{338F0C23-E533-45D9-9053-157C1C5AB7FA}</a:tableStyleId>
              </a:tblPr>
              <a:tblGrid>
                <a:gridCol w="968175">
                  <a:extLst>
                    <a:ext uri="{9D8B030D-6E8A-4147-A177-3AD203B41FA5}">
                      <a16:colId xmlns:a16="http://schemas.microsoft.com/office/drawing/2014/main" val="20000"/>
                    </a:ext>
                  </a:extLst>
                </a:gridCol>
                <a:gridCol w="837975">
                  <a:extLst>
                    <a:ext uri="{9D8B030D-6E8A-4147-A177-3AD203B41FA5}">
                      <a16:colId xmlns:a16="http://schemas.microsoft.com/office/drawing/2014/main" val="20001"/>
                    </a:ext>
                  </a:extLst>
                </a:gridCol>
                <a:gridCol w="7382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zh-TW" sz="1200"/>
                        <a:t>Training</a:t>
                      </a:r>
                      <a:endParaRPr sz="1200"/>
                    </a:p>
                  </a:txBody>
                  <a:tcPr marL="91425" marR="91425" marT="91425" marB="91425"/>
                </a:tc>
                <a:tc>
                  <a:txBody>
                    <a:bodyPr/>
                    <a:lstStyle/>
                    <a:p>
                      <a:pPr marL="0" lvl="0" indent="0" algn="l" rtl="0">
                        <a:spcBef>
                          <a:spcPts val="0"/>
                        </a:spcBef>
                        <a:spcAft>
                          <a:spcPts val="0"/>
                        </a:spcAft>
                        <a:buNone/>
                      </a:pPr>
                      <a:r>
                        <a:rPr lang="zh-TW" sz="1200"/>
                        <a:t>Testing</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zh-TW" sz="1200"/>
                        <a:t>#examples</a:t>
                      </a:r>
                      <a:endParaRPr sz="1200"/>
                    </a:p>
                  </a:txBody>
                  <a:tcPr marL="91425" marR="91425" marT="91425" marB="91425"/>
                </a:tc>
                <a:tc>
                  <a:txBody>
                    <a:bodyPr/>
                    <a:lstStyle/>
                    <a:p>
                      <a:pPr marL="0" lvl="0" indent="0" algn="l" rtl="0">
                        <a:spcBef>
                          <a:spcPts val="0"/>
                        </a:spcBef>
                        <a:spcAft>
                          <a:spcPts val="0"/>
                        </a:spcAft>
                        <a:buNone/>
                      </a:pPr>
                      <a:r>
                        <a:rPr lang="zh-TW" sz="1200"/>
                        <a:t>1862</a:t>
                      </a:r>
                      <a:endParaRPr sz="1200"/>
                    </a:p>
                  </a:txBody>
                  <a:tcPr marL="91425" marR="91425" marT="91425" marB="91425"/>
                </a:tc>
                <a:tc>
                  <a:txBody>
                    <a:bodyPr/>
                    <a:lstStyle/>
                    <a:p>
                      <a:pPr marL="0" lvl="0" indent="0" algn="l" rtl="0">
                        <a:spcBef>
                          <a:spcPts val="0"/>
                        </a:spcBef>
                        <a:spcAft>
                          <a:spcPts val="0"/>
                        </a:spcAft>
                        <a:buNone/>
                      </a:pPr>
                      <a:r>
                        <a:rPr lang="zh-TW" sz="1200"/>
                        <a:t>427</a:t>
                      </a:r>
                      <a:endParaRPr sz="1200"/>
                    </a:p>
                  </a:txBody>
                  <a:tcPr marL="91425" marR="91425" marT="91425" marB="91425"/>
                </a:tc>
                <a:extLst>
                  <a:ext uri="{0D108BD9-81ED-4DB2-BD59-A6C34878D82A}">
                    <a16:rowId xmlns:a16="http://schemas.microsoft.com/office/drawing/2014/main" val="10001"/>
                  </a:ext>
                </a:extLst>
              </a:tr>
            </a:tbl>
          </a:graphicData>
        </a:graphic>
      </p:graphicFrame>
      <p:sp>
        <p:nvSpPr>
          <p:cNvPr id="160" name="Google Shape;160;p17"/>
          <p:cNvSpPr txBox="1"/>
          <p:nvPr/>
        </p:nvSpPr>
        <p:spPr>
          <a:xfrm rot="5400000">
            <a:off x="2385975" y="1628300"/>
            <a:ext cx="319200" cy="4609500"/>
          </a:xfrm>
          <a:prstGeom prst="rect">
            <a:avLst/>
          </a:prstGeom>
          <a:solidFill>
            <a:srgbClr val="27272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3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p:txBody>
      </p:sp>
      <p:pic>
        <p:nvPicPr>
          <p:cNvPr id="161" name="Google Shape;161;p17"/>
          <p:cNvPicPr preferRelativeResize="0"/>
          <p:nvPr/>
        </p:nvPicPr>
        <p:blipFill rotWithShape="1">
          <a:blip r:embed="rId3">
            <a:alphaModFix/>
          </a:blip>
          <a:srcRect l="24345" b="40051"/>
          <a:stretch/>
        </p:blipFill>
        <p:spPr>
          <a:xfrm>
            <a:off x="1286675" y="3069600"/>
            <a:ext cx="3487750" cy="736600"/>
          </a:xfrm>
          <a:prstGeom prst="rect">
            <a:avLst/>
          </a:prstGeom>
          <a:noFill/>
          <a:ln>
            <a:noFill/>
          </a:ln>
        </p:spPr>
      </p:pic>
      <p:pic>
        <p:nvPicPr>
          <p:cNvPr id="162" name="Google Shape;162;p17"/>
          <p:cNvPicPr preferRelativeResize="0"/>
          <p:nvPr/>
        </p:nvPicPr>
        <p:blipFill rotWithShape="1">
          <a:blip r:embed="rId3">
            <a:alphaModFix/>
          </a:blip>
          <a:srcRect t="58784"/>
          <a:stretch/>
        </p:blipFill>
        <p:spPr>
          <a:xfrm>
            <a:off x="240525" y="4092650"/>
            <a:ext cx="4610100" cy="506425"/>
          </a:xfrm>
          <a:prstGeom prst="rect">
            <a:avLst/>
          </a:prstGeom>
          <a:noFill/>
          <a:ln>
            <a:noFill/>
          </a:ln>
        </p:spPr>
      </p:pic>
      <p:sp>
        <p:nvSpPr>
          <p:cNvPr id="163" name="Google Shape;163;p17"/>
          <p:cNvSpPr txBox="1"/>
          <p:nvPr/>
        </p:nvSpPr>
        <p:spPr>
          <a:xfrm>
            <a:off x="4194925" y="3069600"/>
            <a:ext cx="3792300" cy="809700"/>
          </a:xfrm>
          <a:prstGeom prst="rect">
            <a:avLst/>
          </a:prstGeom>
          <a:solidFill>
            <a:srgbClr val="272727"/>
          </a:solidFill>
          <a:ln>
            <a:noFill/>
          </a:ln>
        </p:spPr>
        <p:txBody>
          <a:bodyPr spcFirstLastPara="1" wrap="square" lIns="91425" tIns="91425" rIns="91425" bIns="91425" anchor="ctr" anchorCtr="0">
            <a:noAutofit/>
          </a:bodyPr>
          <a:lstStyle/>
          <a:p>
            <a:pPr marL="1828800" lvl="0" indent="457200" algn="ctr" rtl="0">
              <a:spcBef>
                <a:spcPts val="0"/>
              </a:spcBef>
              <a:spcAft>
                <a:spcPts val="0"/>
              </a:spcAft>
              <a:buNone/>
            </a:pPr>
            <a:endParaRPr sz="130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4">
            <a:alphaModFix/>
          </a:blip>
          <a:srcRect/>
          <a:stretch/>
        </p:blipFill>
        <p:spPr>
          <a:xfrm>
            <a:off x="7693275" y="3069600"/>
            <a:ext cx="584225" cy="1534500"/>
          </a:xfrm>
          <a:prstGeom prst="rect">
            <a:avLst/>
          </a:prstGeom>
          <a:noFill/>
          <a:ln>
            <a:noFill/>
          </a:ln>
        </p:spPr>
      </p:pic>
      <p:pic>
        <p:nvPicPr>
          <p:cNvPr id="165" name="Google Shape;165;p17"/>
          <p:cNvPicPr preferRelativeResize="0"/>
          <p:nvPr/>
        </p:nvPicPr>
        <p:blipFill>
          <a:blip r:embed="rId5">
            <a:alphaModFix/>
          </a:blip>
          <a:stretch>
            <a:fillRect/>
          </a:stretch>
        </p:blipFill>
        <p:spPr>
          <a:xfrm>
            <a:off x="4175425" y="3069600"/>
            <a:ext cx="2916900" cy="241669"/>
          </a:xfrm>
          <a:prstGeom prst="rect">
            <a:avLst/>
          </a:prstGeom>
          <a:noFill/>
          <a:ln>
            <a:noFill/>
          </a:ln>
        </p:spPr>
      </p:pic>
      <p:pic>
        <p:nvPicPr>
          <p:cNvPr id="166" name="Google Shape;166;p17"/>
          <p:cNvPicPr preferRelativeResize="0"/>
          <p:nvPr/>
        </p:nvPicPr>
        <p:blipFill>
          <a:blip r:embed="rId6">
            <a:alphaModFix/>
          </a:blip>
          <a:stretch>
            <a:fillRect/>
          </a:stretch>
        </p:blipFill>
        <p:spPr>
          <a:xfrm>
            <a:off x="4207950" y="3303000"/>
            <a:ext cx="2916900" cy="269779"/>
          </a:xfrm>
          <a:prstGeom prst="rect">
            <a:avLst/>
          </a:prstGeom>
          <a:noFill/>
          <a:ln>
            <a:noFill/>
          </a:ln>
        </p:spPr>
      </p:pic>
      <p:sp>
        <p:nvSpPr>
          <p:cNvPr id="167" name="Google Shape;167;p17"/>
          <p:cNvSpPr txBox="1"/>
          <p:nvPr/>
        </p:nvSpPr>
        <p:spPr>
          <a:xfrm>
            <a:off x="240525" y="3628800"/>
            <a:ext cx="4652700" cy="1031700"/>
          </a:xfrm>
          <a:prstGeom prst="rect">
            <a:avLst/>
          </a:prstGeom>
          <a:solidFill>
            <a:schemeClr val="dk1"/>
          </a:solidFill>
          <a:ln>
            <a:noFill/>
          </a:ln>
        </p:spPr>
        <p:txBody>
          <a:bodyPr spcFirstLastPara="1" wrap="square" lIns="91425" tIns="91425" rIns="91425" bIns="91425" anchor="ctr" anchorCtr="0">
            <a:noAutofit/>
          </a:bodyPr>
          <a:lstStyle/>
          <a:p>
            <a:pPr marL="1828800" lvl="0" indent="457200" algn="ctr" rtl="0">
              <a:spcBef>
                <a:spcPts val="0"/>
              </a:spcBef>
              <a:spcAft>
                <a:spcPts val="0"/>
              </a:spcAft>
              <a:buNone/>
            </a:pPr>
            <a:endParaRPr sz="1300">
              <a:solidFill>
                <a:schemeClr val="dk1"/>
              </a:solidFill>
              <a:latin typeface="Calibri"/>
              <a:ea typeface="Calibri"/>
              <a:cs typeface="Calibri"/>
              <a:sym typeface="Calibri"/>
            </a:endParaRPr>
          </a:p>
        </p:txBody>
      </p:sp>
      <p:sp>
        <p:nvSpPr>
          <p:cNvPr id="168" name="Google Shape;168;p17"/>
          <p:cNvSpPr/>
          <p:nvPr/>
        </p:nvSpPr>
        <p:spPr>
          <a:xfrm rot="-5400000">
            <a:off x="2682150" y="2672050"/>
            <a:ext cx="177900" cy="2873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17"/>
          <p:cNvSpPr/>
          <p:nvPr/>
        </p:nvSpPr>
        <p:spPr>
          <a:xfrm rot="-5400000">
            <a:off x="5544925" y="2672650"/>
            <a:ext cx="177900" cy="2872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0" name="Google Shape;170;p17"/>
          <p:cNvSpPr txBox="1"/>
          <p:nvPr/>
        </p:nvSpPr>
        <p:spPr>
          <a:xfrm>
            <a:off x="2443100" y="4264025"/>
            <a:ext cx="6612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Day  1</a:t>
            </a:r>
            <a:endParaRPr sz="1300">
              <a:solidFill>
                <a:schemeClr val="dk2"/>
              </a:solidFill>
              <a:latin typeface="Calibri"/>
              <a:ea typeface="Calibri"/>
              <a:cs typeface="Calibri"/>
              <a:sym typeface="Calibri"/>
            </a:endParaRPr>
          </a:p>
        </p:txBody>
      </p:sp>
      <p:sp>
        <p:nvSpPr>
          <p:cNvPr id="171" name="Google Shape;171;p17"/>
          <p:cNvSpPr txBox="1"/>
          <p:nvPr/>
        </p:nvSpPr>
        <p:spPr>
          <a:xfrm>
            <a:off x="5303275" y="4264025"/>
            <a:ext cx="6612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Day  2</a:t>
            </a:r>
            <a:endParaRPr sz="1300">
              <a:solidFill>
                <a:schemeClr val="dk2"/>
              </a:solidFill>
              <a:latin typeface="Calibri"/>
              <a:ea typeface="Calibri"/>
              <a:cs typeface="Calibri"/>
              <a:sym typeface="Calibri"/>
            </a:endParaRPr>
          </a:p>
        </p:txBody>
      </p:sp>
      <p:sp>
        <p:nvSpPr>
          <p:cNvPr id="172" name="Google Shape;172;p17"/>
          <p:cNvSpPr txBox="1"/>
          <p:nvPr/>
        </p:nvSpPr>
        <p:spPr>
          <a:xfrm>
            <a:off x="7530200" y="3879300"/>
            <a:ext cx="747300" cy="834300"/>
          </a:xfrm>
          <a:prstGeom prst="rect">
            <a:avLst/>
          </a:prstGeom>
          <a:solidFill>
            <a:schemeClr val="dk1"/>
          </a:solidFill>
          <a:ln>
            <a:noFill/>
          </a:ln>
        </p:spPr>
        <p:txBody>
          <a:bodyPr spcFirstLastPara="1" wrap="square" lIns="91425" tIns="91425" rIns="91425" bIns="91425" anchor="ctr" anchorCtr="0">
            <a:noAutofit/>
          </a:bodyPr>
          <a:lstStyle/>
          <a:p>
            <a:pPr marL="1828800" lvl="0" indent="457200" algn="ctr" rtl="0">
              <a:spcBef>
                <a:spcPts val="0"/>
              </a:spcBef>
              <a:spcAft>
                <a:spcPts val="0"/>
              </a:spcAft>
              <a:buNone/>
            </a:pPr>
            <a:endParaRPr sz="1300">
              <a:solidFill>
                <a:schemeClr val="dk1"/>
              </a:solidFill>
              <a:latin typeface="Calibri"/>
              <a:ea typeface="Calibri"/>
              <a:cs typeface="Calibri"/>
              <a:sym typeface="Calibri"/>
            </a:endParaRPr>
          </a:p>
        </p:txBody>
      </p:sp>
      <p:sp>
        <p:nvSpPr>
          <p:cNvPr id="173" name="Google Shape;173;p17"/>
          <p:cNvSpPr txBox="1"/>
          <p:nvPr/>
        </p:nvSpPr>
        <p:spPr>
          <a:xfrm>
            <a:off x="7202650" y="3114450"/>
            <a:ext cx="412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174" name="Google Shape;174;p17"/>
          <p:cNvSpPr/>
          <p:nvPr/>
        </p:nvSpPr>
        <p:spPr>
          <a:xfrm rot="-5400000">
            <a:off x="7336125" y="3840700"/>
            <a:ext cx="177900" cy="536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5" name="Google Shape;175;p17"/>
          <p:cNvSpPr txBox="1"/>
          <p:nvPr/>
        </p:nvSpPr>
        <p:spPr>
          <a:xfrm>
            <a:off x="7000125" y="4264025"/>
            <a:ext cx="849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Day  3~30</a:t>
            </a:r>
            <a:endParaRPr/>
          </a:p>
        </p:txBody>
      </p:sp>
      <p:pic>
        <p:nvPicPr>
          <p:cNvPr id="176" name="Google Shape;176;p17"/>
          <p:cNvPicPr preferRelativeResize="0"/>
          <p:nvPr/>
        </p:nvPicPr>
        <p:blipFill rotWithShape="1">
          <a:blip r:embed="rId7">
            <a:alphaModFix/>
          </a:blip>
          <a:srcRect b="52635"/>
          <a:stretch/>
        </p:blipFill>
        <p:spPr>
          <a:xfrm>
            <a:off x="1286675" y="3604075"/>
            <a:ext cx="2916900" cy="269775"/>
          </a:xfrm>
          <a:prstGeom prst="rect">
            <a:avLst/>
          </a:prstGeom>
          <a:noFill/>
          <a:ln>
            <a:noFill/>
          </a:ln>
        </p:spPr>
      </p:pic>
      <p:pic>
        <p:nvPicPr>
          <p:cNvPr id="177" name="Google Shape;177;p17"/>
          <p:cNvPicPr preferRelativeResize="0"/>
          <p:nvPr/>
        </p:nvPicPr>
        <p:blipFill rotWithShape="1">
          <a:blip r:embed="rId7">
            <a:alphaModFix/>
          </a:blip>
          <a:srcRect t="49225"/>
          <a:stretch/>
        </p:blipFill>
        <p:spPr>
          <a:xfrm>
            <a:off x="4175425" y="3594375"/>
            <a:ext cx="2873700" cy="284892"/>
          </a:xfrm>
          <a:prstGeom prst="rect">
            <a:avLst/>
          </a:prstGeom>
          <a:noFill/>
          <a:ln>
            <a:noFill/>
          </a:ln>
        </p:spPr>
      </p:pic>
      <p:sp>
        <p:nvSpPr>
          <p:cNvPr id="178" name="Google Shape;178;p17"/>
          <p:cNvSpPr txBox="1"/>
          <p:nvPr/>
        </p:nvSpPr>
        <p:spPr>
          <a:xfrm>
            <a:off x="7202663" y="3488950"/>
            <a:ext cx="412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179" name="Google Shape;179;p17"/>
          <p:cNvSpPr txBox="1"/>
          <p:nvPr/>
        </p:nvSpPr>
        <p:spPr>
          <a:xfrm>
            <a:off x="484225" y="3214400"/>
            <a:ext cx="8499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262626"/>
                </a:solidFill>
                <a:latin typeface="Calibri"/>
                <a:ea typeface="Calibri"/>
                <a:cs typeface="Calibri"/>
                <a:sym typeface="Calibri"/>
              </a:rPr>
              <a:t>Input_1→</a:t>
            </a:r>
            <a:endParaRPr sz="1200">
              <a:solidFill>
                <a:srgbClr val="262626"/>
              </a:solidFill>
              <a:latin typeface="Calibri"/>
              <a:ea typeface="Calibri"/>
              <a:cs typeface="Calibri"/>
              <a:sym typeface="Calibri"/>
            </a:endParaRPr>
          </a:p>
        </p:txBody>
      </p:sp>
      <p:sp>
        <p:nvSpPr>
          <p:cNvPr id="180" name="Google Shape;180;p17"/>
          <p:cNvSpPr txBox="1"/>
          <p:nvPr/>
        </p:nvSpPr>
        <p:spPr>
          <a:xfrm>
            <a:off x="484300" y="3515475"/>
            <a:ext cx="8499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262626"/>
                </a:solidFill>
                <a:latin typeface="Calibri"/>
                <a:ea typeface="Calibri"/>
                <a:cs typeface="Calibri"/>
                <a:sym typeface="Calibri"/>
              </a:rPr>
              <a:t>Input_2→</a:t>
            </a:r>
            <a:endParaRPr sz="1200">
              <a:solidFill>
                <a:srgbClr val="262626"/>
              </a:solidFill>
              <a:latin typeface="Calibri"/>
              <a:ea typeface="Calibri"/>
              <a:cs typeface="Calibri"/>
              <a:sym typeface="Calibri"/>
            </a:endParaRPr>
          </a:p>
        </p:txBody>
      </p:sp>
      <p:sp>
        <p:nvSpPr>
          <p:cNvPr id="181" name="Google Shape;181;p17"/>
          <p:cNvSpPr/>
          <p:nvPr/>
        </p:nvSpPr>
        <p:spPr>
          <a:xfrm rot="-5400000">
            <a:off x="7944375" y="3918250"/>
            <a:ext cx="177900" cy="381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p17"/>
          <p:cNvSpPr txBox="1"/>
          <p:nvPr/>
        </p:nvSpPr>
        <p:spPr>
          <a:xfrm>
            <a:off x="6961725" y="680300"/>
            <a:ext cx="134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 (Day 31-Day 30)</a:t>
            </a: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zh-TW" sz="1300">
                <a:solidFill>
                  <a:schemeClr val="dk2"/>
                </a:solidFill>
                <a:latin typeface="Calibri"/>
                <a:ea typeface="Calibri"/>
                <a:cs typeface="Calibri"/>
                <a:sym typeface="Calibri"/>
              </a:rPr>
              <a:t>       Day 30</a:t>
            </a:r>
            <a:endParaRPr/>
          </a:p>
        </p:txBody>
      </p:sp>
      <p:cxnSp>
        <p:nvCxnSpPr>
          <p:cNvPr id="183" name="Google Shape;183;p17"/>
          <p:cNvCxnSpPr>
            <a:stCxn id="182" idx="1"/>
            <a:endCxn id="182" idx="3"/>
          </p:cNvCxnSpPr>
          <p:nvPr/>
        </p:nvCxnSpPr>
        <p:spPr>
          <a:xfrm>
            <a:off x="6961725" y="972800"/>
            <a:ext cx="1344600" cy="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17"/>
          <p:cNvSpPr txBox="1"/>
          <p:nvPr/>
        </p:nvSpPr>
        <p:spPr>
          <a:xfrm>
            <a:off x="6272900" y="721575"/>
            <a:ext cx="1007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Delta_31=</a:t>
            </a:r>
            <a:endParaRPr sz="1300">
              <a:solidFill>
                <a:schemeClr val="dk2"/>
              </a:solidFill>
              <a:latin typeface="Calibri"/>
              <a:ea typeface="Calibri"/>
              <a:cs typeface="Calibri"/>
              <a:sym typeface="Calibri"/>
            </a:endParaRPr>
          </a:p>
        </p:txBody>
      </p:sp>
      <p:sp>
        <p:nvSpPr>
          <p:cNvPr id="185" name="Google Shape;185;p17"/>
          <p:cNvSpPr txBox="1"/>
          <p:nvPr/>
        </p:nvSpPr>
        <p:spPr>
          <a:xfrm>
            <a:off x="7850025" y="4262300"/>
            <a:ext cx="849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a:solidFill>
                  <a:schemeClr val="dk2"/>
                </a:solidFill>
                <a:latin typeface="Calibri"/>
                <a:ea typeface="Calibri"/>
                <a:cs typeface="Calibri"/>
                <a:sym typeface="Calibri"/>
              </a:rPr>
              <a:t>Trend_31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819150" y="3958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Kaggle</a:t>
            </a:r>
            <a:endParaRPr>
              <a:latin typeface="Noto Sans TC"/>
              <a:ea typeface="Noto Sans TC"/>
              <a:cs typeface="Noto Sans TC"/>
              <a:sym typeface="Noto Sans TC"/>
            </a:endParaRPr>
          </a:p>
        </p:txBody>
      </p:sp>
      <p:sp>
        <p:nvSpPr>
          <p:cNvPr id="191" name="Google Shape;191;p18"/>
          <p:cNvSpPr txBox="1">
            <a:spLocks noGrp="1"/>
          </p:cNvSpPr>
          <p:nvPr>
            <p:ph type="body" idx="1"/>
          </p:nvPr>
        </p:nvSpPr>
        <p:spPr>
          <a:xfrm>
            <a:off x="819150" y="1060650"/>
            <a:ext cx="7505700" cy="24480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SzPts val="1200"/>
              <a:buFont typeface="Noto Sans TC"/>
              <a:buChar char="●"/>
            </a:pPr>
            <a:r>
              <a:rPr lang="zh-TW" sz="1200" b="1">
                <a:latin typeface="Noto Sans TC"/>
                <a:ea typeface="Noto Sans TC"/>
                <a:cs typeface="Noto Sans TC"/>
                <a:sym typeface="Noto Sans TC"/>
              </a:rPr>
              <a:t>Please submit your prediction on Kaggle, this will affect your score for homework.</a:t>
            </a:r>
            <a:endParaRPr sz="1200" b="1">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b="1">
                <a:latin typeface="Noto Sans TC"/>
                <a:ea typeface="Noto Sans TC"/>
                <a:cs typeface="Noto Sans TC"/>
                <a:sym typeface="Noto Sans TC"/>
              </a:rPr>
              <a:t>Link:</a:t>
            </a:r>
            <a:r>
              <a:rPr lang="zh-TW" sz="1200">
                <a:latin typeface="Noto Sans TC"/>
                <a:ea typeface="Noto Sans TC"/>
                <a:cs typeface="Noto Sans TC"/>
                <a:sym typeface="Noto Sans TC"/>
              </a:rPr>
              <a:t> </a:t>
            </a:r>
            <a:r>
              <a:rPr lang="zh-TW" sz="1200" u="sng">
                <a:solidFill>
                  <a:schemeClr val="hlink"/>
                </a:solidFill>
                <a:latin typeface="Noto Sans TC"/>
                <a:ea typeface="Noto Sans TC"/>
                <a:cs typeface="Noto Sans TC"/>
                <a:sym typeface="Noto Sans TC"/>
                <a:hlinkClick r:id="rId3"/>
              </a:rPr>
              <a:t>2024 Artificial Intelligence</a:t>
            </a:r>
            <a:r>
              <a:rPr lang="zh-TW" sz="1200" u="sng">
                <a:solidFill>
                  <a:schemeClr val="hlink"/>
                </a:solidFill>
                <a:latin typeface="Noto Sans TC"/>
                <a:ea typeface="Noto Sans TC"/>
                <a:cs typeface="Noto Sans TC"/>
                <a:sym typeface="Noto Sans TC"/>
                <a:hlinkClick r:id="rId3"/>
              </a:rPr>
              <a:t>@NCU</a:t>
            </a:r>
            <a:r>
              <a:rPr lang="zh-TW" sz="1200" u="sng">
                <a:solidFill>
                  <a:schemeClr val="hlink"/>
                </a:solidFill>
                <a:latin typeface="Noto Sans TC"/>
                <a:ea typeface="Noto Sans TC"/>
                <a:cs typeface="Noto Sans TC"/>
                <a:sym typeface="Noto Sans TC"/>
                <a:hlinkClick r:id="rId3"/>
              </a:rPr>
              <a:t> Hw1</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b="1">
                <a:latin typeface="Noto Sans TC"/>
                <a:ea typeface="Noto Sans TC"/>
                <a:cs typeface="Noto Sans TC"/>
                <a:sym typeface="Noto Sans TC"/>
              </a:rPr>
              <a:t>Team Name:</a:t>
            </a:r>
            <a:r>
              <a:rPr lang="zh-TW" sz="1200">
                <a:latin typeface="Noto Sans TC"/>
                <a:ea typeface="Noto Sans TC"/>
                <a:cs typeface="Noto Sans TC"/>
                <a:sym typeface="Noto Sans TC"/>
              </a:rPr>
              <a:t> Student ID (e.g. 112525000)</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can select up to </a:t>
            </a:r>
            <a:r>
              <a:rPr lang="zh-TW" sz="1200">
                <a:solidFill>
                  <a:srgbClr val="FF0000"/>
                </a:solidFill>
                <a:latin typeface="Noto Sans TC"/>
                <a:ea typeface="Noto Sans TC"/>
                <a:cs typeface="Noto Sans TC"/>
                <a:sym typeface="Noto Sans TC"/>
              </a:rPr>
              <a:t>5 submissions</a:t>
            </a:r>
            <a:r>
              <a:rPr lang="zh-TW" sz="1200">
                <a:latin typeface="Noto Sans TC"/>
                <a:ea typeface="Noto Sans TC"/>
                <a:cs typeface="Noto Sans TC"/>
                <a:sym typeface="Noto Sans TC"/>
              </a:rPr>
              <a:t> to count towards your leaderboard score.</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Char char="●"/>
            </a:pPr>
            <a:r>
              <a:rPr lang="zh-TW" sz="1200">
                <a:latin typeface="Noto Sans TC"/>
                <a:ea typeface="Noto Sans TC"/>
                <a:cs typeface="Noto Sans TC"/>
                <a:sym typeface="Noto Sans TC"/>
              </a:rPr>
              <a:t>You may submit up to </a:t>
            </a:r>
            <a:r>
              <a:rPr lang="zh-TW" sz="1200">
                <a:solidFill>
                  <a:srgbClr val="FF0000"/>
                </a:solidFill>
                <a:latin typeface="Noto Sans TC"/>
                <a:ea typeface="Noto Sans TC"/>
                <a:cs typeface="Noto Sans TC"/>
                <a:sym typeface="Noto Sans TC"/>
              </a:rPr>
              <a:t>20 submissions per day</a:t>
            </a:r>
            <a:r>
              <a:rPr lang="zh-TW" sz="1200">
                <a:latin typeface="Noto Sans TC"/>
                <a:ea typeface="Noto Sans TC"/>
                <a:cs typeface="Noto Sans TC"/>
                <a:sym typeface="Noto Sans TC"/>
              </a:rPr>
              <a:t>.</a:t>
            </a:r>
            <a:endParaRPr sz="1200">
              <a:latin typeface="Noto Sans TC"/>
              <a:ea typeface="Noto Sans TC"/>
              <a:cs typeface="Noto Sans TC"/>
              <a:sym typeface="Noto Sans TC"/>
            </a:endParaRPr>
          </a:p>
        </p:txBody>
      </p:sp>
      <p:pic>
        <p:nvPicPr>
          <p:cNvPr id="192" name="Google Shape;192;p18"/>
          <p:cNvPicPr preferRelativeResize="0"/>
          <p:nvPr/>
        </p:nvPicPr>
        <p:blipFill>
          <a:blip r:embed="rId4">
            <a:alphaModFix/>
          </a:blip>
          <a:stretch>
            <a:fillRect/>
          </a:stretch>
        </p:blipFill>
        <p:spPr>
          <a:xfrm>
            <a:off x="1854913" y="2571747"/>
            <a:ext cx="5434174" cy="23121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819150" y="845600"/>
            <a:ext cx="52773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a:latin typeface="Noto Sans TC"/>
                <a:ea typeface="Noto Sans TC"/>
                <a:cs typeface="Noto Sans TC"/>
                <a:sym typeface="Noto Sans TC"/>
              </a:rPr>
              <a:t>Kaggle Submission Format</a:t>
            </a:r>
            <a:endParaRPr>
              <a:latin typeface="Noto Sans TC"/>
              <a:ea typeface="Noto Sans TC"/>
              <a:cs typeface="Noto Sans TC"/>
              <a:sym typeface="Noto Sans TC"/>
            </a:endParaRPr>
          </a:p>
          <a:p>
            <a:pPr marL="0" lvl="0" indent="0" algn="l" rtl="0">
              <a:spcBef>
                <a:spcPts val="0"/>
              </a:spcBef>
              <a:spcAft>
                <a:spcPts val="0"/>
              </a:spcAft>
              <a:buSzPts val="990"/>
              <a:buNone/>
            </a:pPr>
            <a:endParaRPr>
              <a:latin typeface="Noto Sans TC"/>
              <a:ea typeface="Noto Sans TC"/>
              <a:cs typeface="Noto Sans TC"/>
              <a:sym typeface="Noto Sans TC"/>
            </a:endParaRPr>
          </a:p>
        </p:txBody>
      </p:sp>
      <p:sp>
        <p:nvSpPr>
          <p:cNvPr id="198" name="Google Shape;198;p19"/>
          <p:cNvSpPr txBox="1">
            <a:spLocks noGrp="1"/>
          </p:cNvSpPr>
          <p:nvPr>
            <p:ph type="body" idx="1"/>
          </p:nvPr>
        </p:nvSpPr>
        <p:spPr>
          <a:xfrm>
            <a:off x="895350" y="1659675"/>
            <a:ext cx="5791200" cy="2908200"/>
          </a:xfrm>
          <a:prstGeom prst="rect">
            <a:avLst/>
          </a:prstGeom>
        </p:spPr>
        <p:txBody>
          <a:bodyPr spcFirstLastPara="1" wrap="square" lIns="91425" tIns="91425" rIns="91425" bIns="91425" anchor="t" anchorCtr="0">
            <a:normAutofit fontScale="92500"/>
          </a:bodyPr>
          <a:lstStyle/>
          <a:p>
            <a:pPr marL="457200" lvl="0" indent="-304800" algn="l" rtl="0">
              <a:lnSpc>
                <a:spcPct val="200000"/>
              </a:lnSpc>
              <a:spcBef>
                <a:spcPts val="0"/>
              </a:spcBef>
              <a:spcAft>
                <a:spcPts val="0"/>
              </a:spcAft>
              <a:buSzPts val="1200"/>
              <a:buChar char="●"/>
            </a:pPr>
            <a:r>
              <a:rPr lang="zh-TW" sz="1200">
                <a:latin typeface="Noto Sans TC"/>
                <a:ea typeface="Noto Sans TC"/>
                <a:cs typeface="Noto Sans TC"/>
                <a:sym typeface="Noto Sans TC"/>
              </a:rPr>
              <a:t>After predicting the test data for each stock </a:t>
            </a:r>
            <a:endParaRPr sz="1200">
              <a:latin typeface="Noto Sans TC"/>
              <a:ea typeface="Noto Sans TC"/>
              <a:cs typeface="Noto Sans TC"/>
              <a:sym typeface="Noto Sans TC"/>
            </a:endParaRPr>
          </a:p>
          <a:p>
            <a:pPr marL="914400" lvl="1"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Combine the results of the 3 model into 1 table.</a:t>
            </a:r>
            <a:endParaRPr sz="1200">
              <a:latin typeface="Noto Sans TC"/>
              <a:ea typeface="Noto Sans TC"/>
              <a:cs typeface="Noto Sans TC"/>
              <a:sym typeface="Noto Sans TC"/>
            </a:endParaRPr>
          </a:p>
          <a:p>
            <a:pPr marL="914400" lvl="1"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Thus, there should be  3 x 427 = 1281 prediction results.</a:t>
            </a:r>
            <a:endParaRPr sz="1200">
              <a:latin typeface="Noto Sans TC"/>
              <a:ea typeface="Noto Sans TC"/>
              <a:cs typeface="Noto Sans TC"/>
              <a:sym typeface="Noto Sans TC"/>
            </a:endParaRPr>
          </a:p>
          <a:p>
            <a:pPr marL="457200" lvl="0"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Submit the results in CSV format.</a:t>
            </a:r>
            <a:endParaRPr sz="1200">
              <a:latin typeface="Noto Sans TC"/>
              <a:ea typeface="Noto Sans TC"/>
              <a:cs typeface="Noto Sans TC"/>
              <a:sym typeface="Noto Sans TC"/>
            </a:endParaRPr>
          </a:p>
          <a:p>
            <a:pPr marL="914400" lvl="1"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The first row must be “id, trend”.</a:t>
            </a:r>
            <a:endParaRPr sz="1200">
              <a:latin typeface="Noto Sans TC"/>
              <a:ea typeface="Noto Sans TC"/>
              <a:cs typeface="Noto Sans TC"/>
              <a:sym typeface="Noto Sans TC"/>
            </a:endParaRPr>
          </a:p>
          <a:p>
            <a:pPr marL="914400" lvl="1"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Starting from the second row, each row should contain the id and </a:t>
            </a:r>
            <a:br>
              <a:rPr lang="zh-TW" sz="1200">
                <a:latin typeface="Noto Sans TC"/>
                <a:ea typeface="Noto Sans TC"/>
                <a:cs typeface="Noto Sans TC"/>
                <a:sym typeface="Noto Sans TC"/>
              </a:rPr>
            </a:br>
            <a:r>
              <a:rPr lang="zh-TW" sz="1200">
                <a:latin typeface="Noto Sans TC"/>
                <a:ea typeface="Noto Sans TC"/>
                <a:cs typeface="Noto Sans TC"/>
                <a:sym typeface="Noto Sans TC"/>
              </a:rPr>
              <a:t>the predicted trend category, separated by a comma.</a:t>
            </a:r>
            <a:endParaRPr sz="1200">
              <a:latin typeface="Noto Sans TC"/>
              <a:ea typeface="Noto Sans TC"/>
              <a:cs typeface="Noto Sans TC"/>
              <a:sym typeface="Noto Sans TC"/>
            </a:endParaRPr>
          </a:p>
          <a:p>
            <a:pPr marL="914400" lvl="1" indent="-304800" algn="l" rtl="0">
              <a:lnSpc>
                <a:spcPct val="200000"/>
              </a:lnSpc>
              <a:spcBef>
                <a:spcPts val="0"/>
              </a:spcBef>
              <a:spcAft>
                <a:spcPts val="0"/>
              </a:spcAft>
              <a:buSzPts val="1200"/>
              <a:buFont typeface="Noto Sans TC"/>
              <a:buChar char="○"/>
            </a:pPr>
            <a:r>
              <a:rPr lang="zh-TW" sz="1200">
                <a:latin typeface="Noto Sans TC"/>
                <a:ea typeface="Noto Sans TC"/>
                <a:cs typeface="Noto Sans TC"/>
                <a:sym typeface="Noto Sans TC"/>
              </a:rPr>
              <a:t>The 'id' should be reset to range from 0 to 1280.</a:t>
            </a:r>
            <a:endParaRPr sz="1200">
              <a:latin typeface="Noto Sans TC"/>
              <a:ea typeface="Noto Sans TC"/>
              <a:cs typeface="Noto Sans TC"/>
              <a:sym typeface="Noto Sans TC"/>
            </a:endParaRPr>
          </a:p>
        </p:txBody>
      </p:sp>
      <p:sp>
        <p:nvSpPr>
          <p:cNvPr id="200" name="Google Shape;200;p19"/>
          <p:cNvSpPr/>
          <p:nvPr/>
        </p:nvSpPr>
        <p:spPr>
          <a:xfrm>
            <a:off x="6848500" y="1074025"/>
            <a:ext cx="167100" cy="969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1" name="Google Shape;201;p19"/>
          <p:cNvSpPr/>
          <p:nvPr/>
        </p:nvSpPr>
        <p:spPr>
          <a:xfrm>
            <a:off x="6062175" y="3904575"/>
            <a:ext cx="780300" cy="383700"/>
          </a:xfrm>
          <a:prstGeom prst="wave">
            <a:avLst>
              <a:gd name="adj1" fmla="val 125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latin typeface="Calibri"/>
                <a:ea typeface="Calibri"/>
                <a:cs typeface="Calibri"/>
                <a:sym typeface="Calibri"/>
              </a:rPr>
              <a:t>10_trend</a:t>
            </a:r>
            <a:endParaRPr sz="1200">
              <a:latin typeface="Calibri"/>
              <a:ea typeface="Calibri"/>
              <a:cs typeface="Calibri"/>
              <a:sym typeface="Calibri"/>
            </a:endParaRPr>
          </a:p>
        </p:txBody>
      </p:sp>
      <p:sp>
        <p:nvSpPr>
          <p:cNvPr id="202" name="Google Shape;202;p19"/>
          <p:cNvSpPr/>
          <p:nvPr/>
        </p:nvSpPr>
        <p:spPr>
          <a:xfrm>
            <a:off x="6855975" y="2331250"/>
            <a:ext cx="167100" cy="970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3" name="Google Shape;203;p19"/>
          <p:cNvSpPr/>
          <p:nvPr/>
        </p:nvSpPr>
        <p:spPr>
          <a:xfrm>
            <a:off x="6855975" y="3613175"/>
            <a:ext cx="167100" cy="954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p19"/>
          <p:cNvSpPr/>
          <p:nvPr/>
        </p:nvSpPr>
        <p:spPr>
          <a:xfrm>
            <a:off x="6150700" y="1367275"/>
            <a:ext cx="697800" cy="383700"/>
          </a:xfrm>
          <a:prstGeom prst="wave">
            <a:avLst>
              <a:gd name="adj1" fmla="val 125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latin typeface="Calibri"/>
                <a:ea typeface="Calibri"/>
                <a:cs typeface="Calibri"/>
                <a:sym typeface="Calibri"/>
              </a:rPr>
              <a:t>1_trend</a:t>
            </a:r>
            <a:endParaRPr sz="1200">
              <a:latin typeface="Calibri"/>
              <a:ea typeface="Calibri"/>
              <a:cs typeface="Calibri"/>
              <a:sym typeface="Calibri"/>
            </a:endParaRPr>
          </a:p>
        </p:txBody>
      </p:sp>
      <p:sp>
        <p:nvSpPr>
          <p:cNvPr id="205" name="Google Shape;205;p19"/>
          <p:cNvSpPr/>
          <p:nvPr/>
        </p:nvSpPr>
        <p:spPr>
          <a:xfrm>
            <a:off x="6150700" y="2624425"/>
            <a:ext cx="697800" cy="383700"/>
          </a:xfrm>
          <a:prstGeom prst="wave">
            <a:avLst>
              <a:gd name="adj1" fmla="val 1250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latin typeface="Calibri"/>
                <a:ea typeface="Calibri"/>
                <a:cs typeface="Calibri"/>
                <a:sym typeface="Calibri"/>
              </a:rPr>
              <a:t>5_trend</a:t>
            </a:r>
            <a:endParaRPr sz="1200">
              <a:latin typeface="Calibri"/>
              <a:ea typeface="Calibri"/>
              <a:cs typeface="Calibri"/>
              <a:sym typeface="Calibri"/>
            </a:endParaRPr>
          </a:p>
        </p:txBody>
      </p:sp>
      <p:sp>
        <p:nvSpPr>
          <p:cNvPr id="206" name="Google Shape;206;p19"/>
          <p:cNvSpPr txBox="1"/>
          <p:nvPr/>
        </p:nvSpPr>
        <p:spPr>
          <a:xfrm>
            <a:off x="7023075" y="502900"/>
            <a:ext cx="14637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chemeClr val="dk2"/>
                </a:solidFill>
                <a:latin typeface="Noto Sans TC"/>
                <a:ea typeface="Noto Sans TC"/>
                <a:cs typeface="Noto Sans TC"/>
                <a:sym typeface="Noto Sans TC"/>
              </a:rPr>
              <a:t>Example Output</a:t>
            </a:r>
            <a:endParaRPr sz="1200">
              <a:solidFill>
                <a:schemeClr val="dk2"/>
              </a:solidFill>
              <a:latin typeface="Noto Sans TC"/>
              <a:ea typeface="Noto Sans TC"/>
              <a:cs typeface="Noto Sans TC"/>
              <a:sym typeface="Noto Sans TC"/>
            </a:endParaRPr>
          </a:p>
        </p:txBody>
      </p:sp>
      <p:graphicFrame>
        <p:nvGraphicFramePr>
          <p:cNvPr id="207" name="Google Shape;207;p19"/>
          <p:cNvGraphicFramePr/>
          <p:nvPr/>
        </p:nvGraphicFramePr>
        <p:xfrm>
          <a:off x="7030550" y="1074100"/>
          <a:ext cx="1528850" cy="970050"/>
        </p:xfrm>
        <a:graphic>
          <a:graphicData uri="http://schemas.openxmlformats.org/drawingml/2006/table">
            <a:tbl>
              <a:tblPr>
                <a:noFill/>
                <a:tableStyleId>{338F0C23-E533-45D9-9053-157C1C5AB7FA}</a:tableStyleId>
              </a:tblPr>
              <a:tblGrid>
                <a:gridCol w="764425">
                  <a:extLst>
                    <a:ext uri="{9D8B030D-6E8A-4147-A177-3AD203B41FA5}">
                      <a16:colId xmlns:a16="http://schemas.microsoft.com/office/drawing/2014/main" val="20000"/>
                    </a:ext>
                  </a:extLst>
                </a:gridCol>
                <a:gridCol w="764425">
                  <a:extLst>
                    <a:ext uri="{9D8B030D-6E8A-4147-A177-3AD203B41FA5}">
                      <a16:colId xmlns:a16="http://schemas.microsoft.com/office/drawing/2014/main" val="20001"/>
                    </a:ext>
                  </a:extLst>
                </a:gridCol>
              </a:tblGrid>
              <a:tr h="161675">
                <a:tc>
                  <a:txBody>
                    <a:bodyPr/>
                    <a:lstStyle/>
                    <a:p>
                      <a:pPr marL="0" lvl="0" indent="0" algn="l" rtl="0">
                        <a:spcBef>
                          <a:spcPts val="0"/>
                        </a:spcBef>
                        <a:spcAft>
                          <a:spcPts val="0"/>
                        </a:spcAft>
                        <a:buNone/>
                      </a:pPr>
                      <a:r>
                        <a:rPr lang="zh-TW" sz="800"/>
                        <a:t>id</a:t>
                      </a:r>
                      <a:endParaRPr sz="800"/>
                    </a:p>
                  </a:txBody>
                  <a:tcPr marL="91425" marR="91425" marT="0" marB="0"/>
                </a:tc>
                <a:tc>
                  <a:txBody>
                    <a:bodyPr/>
                    <a:lstStyle/>
                    <a:p>
                      <a:pPr marL="0" lvl="0" indent="0" algn="l" rtl="0">
                        <a:spcBef>
                          <a:spcPts val="0"/>
                        </a:spcBef>
                        <a:spcAft>
                          <a:spcPts val="0"/>
                        </a:spcAft>
                        <a:buNone/>
                      </a:pPr>
                      <a:r>
                        <a:rPr lang="zh-TW" sz="800"/>
                        <a:t>trend</a:t>
                      </a:r>
                      <a:endParaRPr sz="800"/>
                    </a:p>
                  </a:txBody>
                  <a:tcPr marL="91425" marR="91425" marT="0" marB="0"/>
                </a:tc>
                <a:extLst>
                  <a:ext uri="{0D108BD9-81ED-4DB2-BD59-A6C34878D82A}">
                    <a16:rowId xmlns:a16="http://schemas.microsoft.com/office/drawing/2014/main" val="10000"/>
                  </a:ext>
                </a:extLst>
              </a:tr>
              <a:tr h="161675">
                <a:tc>
                  <a:txBody>
                    <a:bodyPr/>
                    <a:lstStyle/>
                    <a:p>
                      <a:pPr marL="0" lvl="0" indent="0" algn="l" rtl="0">
                        <a:spcBef>
                          <a:spcPts val="0"/>
                        </a:spcBef>
                        <a:spcAft>
                          <a:spcPts val="0"/>
                        </a:spcAft>
                        <a:buNone/>
                      </a:pPr>
                      <a:r>
                        <a:rPr lang="zh-TW" sz="700"/>
                        <a:t>0</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1"/>
                  </a:ext>
                </a:extLst>
              </a:tr>
              <a:tr h="161675">
                <a:tc>
                  <a:txBody>
                    <a:bodyPr/>
                    <a:lstStyle/>
                    <a:p>
                      <a:pPr marL="0" lvl="0" indent="0" algn="l" rtl="0">
                        <a:spcBef>
                          <a:spcPts val="0"/>
                        </a:spcBef>
                        <a:spcAft>
                          <a:spcPts val="0"/>
                        </a:spcAft>
                        <a:buNone/>
                      </a:pPr>
                      <a:r>
                        <a:rPr lang="zh-TW" sz="700"/>
                        <a:t>1</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2"/>
                  </a:ext>
                </a:extLst>
              </a:tr>
              <a:tr h="161675">
                <a:tc>
                  <a:txBody>
                    <a:bodyPr/>
                    <a:lstStyle/>
                    <a:p>
                      <a:pPr marL="0" lvl="0" indent="0" algn="l" rtl="0">
                        <a:spcBef>
                          <a:spcPts val="0"/>
                        </a:spcBef>
                        <a:spcAft>
                          <a:spcPts val="0"/>
                        </a:spcAft>
                        <a:buNone/>
                      </a:pPr>
                      <a:r>
                        <a:rPr lang="zh-TW" sz="700"/>
                        <a:t>2</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3"/>
                  </a:ext>
                </a:extLst>
              </a:tr>
              <a:tr h="161675">
                <a:tc>
                  <a:txBody>
                    <a:bodyPr/>
                    <a:lstStyle/>
                    <a:p>
                      <a:pPr marL="0" lvl="0" indent="0" algn="l" rtl="0">
                        <a:spcBef>
                          <a:spcPts val="0"/>
                        </a:spcBef>
                        <a:spcAft>
                          <a:spcPts val="0"/>
                        </a:spcAft>
                        <a:buNone/>
                      </a:pPr>
                      <a:r>
                        <a:rPr lang="zh-TW" sz="700"/>
                        <a:t>…</a:t>
                      </a:r>
                      <a:endParaRPr sz="700"/>
                    </a:p>
                  </a:txBody>
                  <a:tcPr marL="91425" marR="91425" marT="3600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1675">
                <a:tc>
                  <a:txBody>
                    <a:bodyPr/>
                    <a:lstStyle/>
                    <a:p>
                      <a:pPr marL="0" lvl="0" indent="0" algn="l" rtl="0">
                        <a:spcBef>
                          <a:spcPts val="0"/>
                        </a:spcBef>
                        <a:spcAft>
                          <a:spcPts val="0"/>
                        </a:spcAft>
                        <a:buNone/>
                      </a:pPr>
                      <a:r>
                        <a:rPr lang="zh-TW" sz="700"/>
                        <a:t>426</a:t>
                      </a:r>
                      <a:endParaRPr sz="700"/>
                    </a:p>
                  </a:txBody>
                  <a:tcPr marL="91425" marR="91425" marT="36000" marB="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08" name="Google Shape;208;p19"/>
          <p:cNvGraphicFramePr/>
          <p:nvPr/>
        </p:nvGraphicFramePr>
        <p:xfrm>
          <a:off x="7030550" y="2331250"/>
          <a:ext cx="1528850" cy="970050"/>
        </p:xfrm>
        <a:graphic>
          <a:graphicData uri="http://schemas.openxmlformats.org/drawingml/2006/table">
            <a:tbl>
              <a:tblPr>
                <a:noFill/>
                <a:tableStyleId>{338F0C23-E533-45D9-9053-157C1C5AB7FA}</a:tableStyleId>
              </a:tblPr>
              <a:tblGrid>
                <a:gridCol w="764425">
                  <a:extLst>
                    <a:ext uri="{9D8B030D-6E8A-4147-A177-3AD203B41FA5}">
                      <a16:colId xmlns:a16="http://schemas.microsoft.com/office/drawing/2014/main" val="20000"/>
                    </a:ext>
                  </a:extLst>
                </a:gridCol>
                <a:gridCol w="764425">
                  <a:extLst>
                    <a:ext uri="{9D8B030D-6E8A-4147-A177-3AD203B41FA5}">
                      <a16:colId xmlns:a16="http://schemas.microsoft.com/office/drawing/2014/main" val="20001"/>
                    </a:ext>
                  </a:extLst>
                </a:gridCol>
              </a:tblGrid>
              <a:tr h="161675">
                <a:tc>
                  <a:txBody>
                    <a:bodyPr/>
                    <a:lstStyle/>
                    <a:p>
                      <a:pPr marL="0" lvl="0" indent="0" algn="l" rtl="0">
                        <a:spcBef>
                          <a:spcPts val="0"/>
                        </a:spcBef>
                        <a:spcAft>
                          <a:spcPts val="0"/>
                        </a:spcAft>
                        <a:buNone/>
                      </a:pPr>
                      <a:r>
                        <a:rPr lang="zh-TW" sz="800"/>
                        <a:t>id</a:t>
                      </a:r>
                      <a:endParaRPr sz="800"/>
                    </a:p>
                  </a:txBody>
                  <a:tcPr marL="91425" marR="91425" marT="0" marB="0"/>
                </a:tc>
                <a:tc>
                  <a:txBody>
                    <a:bodyPr/>
                    <a:lstStyle/>
                    <a:p>
                      <a:pPr marL="0" lvl="0" indent="0" algn="l" rtl="0">
                        <a:spcBef>
                          <a:spcPts val="0"/>
                        </a:spcBef>
                        <a:spcAft>
                          <a:spcPts val="0"/>
                        </a:spcAft>
                        <a:buNone/>
                      </a:pPr>
                      <a:r>
                        <a:rPr lang="zh-TW" sz="800"/>
                        <a:t>trend</a:t>
                      </a:r>
                      <a:endParaRPr sz="800"/>
                    </a:p>
                  </a:txBody>
                  <a:tcPr marL="91425" marR="91425" marT="0" marB="0"/>
                </a:tc>
                <a:extLst>
                  <a:ext uri="{0D108BD9-81ED-4DB2-BD59-A6C34878D82A}">
                    <a16:rowId xmlns:a16="http://schemas.microsoft.com/office/drawing/2014/main" val="10000"/>
                  </a:ext>
                </a:extLst>
              </a:tr>
              <a:tr h="161675">
                <a:tc>
                  <a:txBody>
                    <a:bodyPr/>
                    <a:lstStyle/>
                    <a:p>
                      <a:pPr marL="0" lvl="0" indent="0" algn="l" rtl="0">
                        <a:spcBef>
                          <a:spcPts val="0"/>
                        </a:spcBef>
                        <a:spcAft>
                          <a:spcPts val="0"/>
                        </a:spcAft>
                        <a:buNone/>
                      </a:pPr>
                      <a:r>
                        <a:rPr lang="zh-TW" sz="700"/>
                        <a:t>0</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1"/>
                  </a:ext>
                </a:extLst>
              </a:tr>
              <a:tr h="161675">
                <a:tc>
                  <a:txBody>
                    <a:bodyPr/>
                    <a:lstStyle/>
                    <a:p>
                      <a:pPr marL="0" lvl="0" indent="0" algn="l" rtl="0">
                        <a:spcBef>
                          <a:spcPts val="0"/>
                        </a:spcBef>
                        <a:spcAft>
                          <a:spcPts val="0"/>
                        </a:spcAft>
                        <a:buNone/>
                      </a:pPr>
                      <a:r>
                        <a:rPr lang="zh-TW" sz="700"/>
                        <a:t>1</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2"/>
                  </a:ext>
                </a:extLst>
              </a:tr>
              <a:tr h="161675">
                <a:tc>
                  <a:txBody>
                    <a:bodyPr/>
                    <a:lstStyle/>
                    <a:p>
                      <a:pPr marL="0" lvl="0" indent="0" algn="l" rtl="0">
                        <a:spcBef>
                          <a:spcPts val="0"/>
                        </a:spcBef>
                        <a:spcAft>
                          <a:spcPts val="0"/>
                        </a:spcAft>
                        <a:buNone/>
                      </a:pPr>
                      <a:r>
                        <a:rPr lang="zh-TW" sz="700"/>
                        <a:t>2</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3"/>
                  </a:ext>
                </a:extLst>
              </a:tr>
              <a:tr h="161675">
                <a:tc>
                  <a:txBody>
                    <a:bodyPr/>
                    <a:lstStyle/>
                    <a:p>
                      <a:pPr marL="0" lvl="0" indent="0" algn="l" rtl="0">
                        <a:spcBef>
                          <a:spcPts val="0"/>
                        </a:spcBef>
                        <a:spcAft>
                          <a:spcPts val="0"/>
                        </a:spcAft>
                        <a:buNone/>
                      </a:pPr>
                      <a:r>
                        <a:rPr lang="zh-TW" sz="700"/>
                        <a:t>…</a:t>
                      </a:r>
                      <a:endParaRPr sz="700"/>
                    </a:p>
                  </a:txBody>
                  <a:tcPr marL="91425" marR="91425" marT="3600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1675">
                <a:tc>
                  <a:txBody>
                    <a:bodyPr/>
                    <a:lstStyle/>
                    <a:p>
                      <a:pPr marL="0" lvl="0" indent="0" algn="l" rtl="0">
                        <a:spcBef>
                          <a:spcPts val="0"/>
                        </a:spcBef>
                        <a:spcAft>
                          <a:spcPts val="0"/>
                        </a:spcAft>
                        <a:buNone/>
                      </a:pPr>
                      <a:r>
                        <a:rPr lang="zh-TW" sz="700"/>
                        <a:t>426</a:t>
                      </a:r>
                      <a:endParaRPr sz="700"/>
                    </a:p>
                  </a:txBody>
                  <a:tcPr marL="91425" marR="91425" marT="36000" marB="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09" name="Google Shape;209;p19"/>
          <p:cNvGraphicFramePr/>
          <p:nvPr/>
        </p:nvGraphicFramePr>
        <p:xfrm>
          <a:off x="7030550" y="3597825"/>
          <a:ext cx="1528850" cy="970050"/>
        </p:xfrm>
        <a:graphic>
          <a:graphicData uri="http://schemas.openxmlformats.org/drawingml/2006/table">
            <a:tbl>
              <a:tblPr>
                <a:noFill/>
                <a:tableStyleId>{338F0C23-E533-45D9-9053-157C1C5AB7FA}</a:tableStyleId>
              </a:tblPr>
              <a:tblGrid>
                <a:gridCol w="764425">
                  <a:extLst>
                    <a:ext uri="{9D8B030D-6E8A-4147-A177-3AD203B41FA5}">
                      <a16:colId xmlns:a16="http://schemas.microsoft.com/office/drawing/2014/main" val="20000"/>
                    </a:ext>
                  </a:extLst>
                </a:gridCol>
                <a:gridCol w="764425">
                  <a:extLst>
                    <a:ext uri="{9D8B030D-6E8A-4147-A177-3AD203B41FA5}">
                      <a16:colId xmlns:a16="http://schemas.microsoft.com/office/drawing/2014/main" val="20001"/>
                    </a:ext>
                  </a:extLst>
                </a:gridCol>
              </a:tblGrid>
              <a:tr h="161675">
                <a:tc>
                  <a:txBody>
                    <a:bodyPr/>
                    <a:lstStyle/>
                    <a:p>
                      <a:pPr marL="0" lvl="0" indent="0" algn="l" rtl="0">
                        <a:spcBef>
                          <a:spcPts val="0"/>
                        </a:spcBef>
                        <a:spcAft>
                          <a:spcPts val="0"/>
                        </a:spcAft>
                        <a:buNone/>
                      </a:pPr>
                      <a:r>
                        <a:rPr lang="zh-TW" sz="800"/>
                        <a:t>id</a:t>
                      </a:r>
                      <a:endParaRPr sz="800"/>
                    </a:p>
                  </a:txBody>
                  <a:tcPr marL="91425" marR="91425" marT="0" marB="0"/>
                </a:tc>
                <a:tc>
                  <a:txBody>
                    <a:bodyPr/>
                    <a:lstStyle/>
                    <a:p>
                      <a:pPr marL="0" lvl="0" indent="0" algn="l" rtl="0">
                        <a:spcBef>
                          <a:spcPts val="0"/>
                        </a:spcBef>
                        <a:spcAft>
                          <a:spcPts val="0"/>
                        </a:spcAft>
                        <a:buNone/>
                      </a:pPr>
                      <a:r>
                        <a:rPr lang="zh-TW" sz="800"/>
                        <a:t>trend</a:t>
                      </a:r>
                      <a:endParaRPr sz="800"/>
                    </a:p>
                  </a:txBody>
                  <a:tcPr marL="91425" marR="91425" marT="0" marB="0"/>
                </a:tc>
                <a:extLst>
                  <a:ext uri="{0D108BD9-81ED-4DB2-BD59-A6C34878D82A}">
                    <a16:rowId xmlns:a16="http://schemas.microsoft.com/office/drawing/2014/main" val="10000"/>
                  </a:ext>
                </a:extLst>
              </a:tr>
              <a:tr h="161675">
                <a:tc>
                  <a:txBody>
                    <a:bodyPr/>
                    <a:lstStyle/>
                    <a:p>
                      <a:pPr marL="0" lvl="0" indent="0" algn="l" rtl="0">
                        <a:spcBef>
                          <a:spcPts val="0"/>
                        </a:spcBef>
                        <a:spcAft>
                          <a:spcPts val="0"/>
                        </a:spcAft>
                        <a:buNone/>
                      </a:pPr>
                      <a:r>
                        <a:rPr lang="zh-TW" sz="700"/>
                        <a:t>0</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1"/>
                  </a:ext>
                </a:extLst>
              </a:tr>
              <a:tr h="161675">
                <a:tc>
                  <a:txBody>
                    <a:bodyPr/>
                    <a:lstStyle/>
                    <a:p>
                      <a:pPr marL="0" lvl="0" indent="0" algn="l" rtl="0">
                        <a:spcBef>
                          <a:spcPts val="0"/>
                        </a:spcBef>
                        <a:spcAft>
                          <a:spcPts val="0"/>
                        </a:spcAft>
                        <a:buNone/>
                      </a:pPr>
                      <a:r>
                        <a:rPr lang="zh-TW" sz="700"/>
                        <a:t>1</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2"/>
                  </a:ext>
                </a:extLst>
              </a:tr>
              <a:tr h="161675">
                <a:tc>
                  <a:txBody>
                    <a:bodyPr/>
                    <a:lstStyle/>
                    <a:p>
                      <a:pPr marL="0" lvl="0" indent="0" algn="l" rtl="0">
                        <a:spcBef>
                          <a:spcPts val="0"/>
                        </a:spcBef>
                        <a:spcAft>
                          <a:spcPts val="0"/>
                        </a:spcAft>
                        <a:buNone/>
                      </a:pPr>
                      <a:r>
                        <a:rPr lang="zh-TW" sz="700"/>
                        <a:t>2</a:t>
                      </a:r>
                      <a:endParaRPr sz="700"/>
                    </a:p>
                  </a:txBody>
                  <a:tcPr marL="91425" marR="91425" marT="36000" marB="0"/>
                </a:tc>
                <a:tc>
                  <a:txBody>
                    <a:bodyPr/>
                    <a:lstStyle/>
                    <a:p>
                      <a:pPr marL="0" lvl="0" indent="0" algn="l" rtl="0">
                        <a:spcBef>
                          <a:spcPts val="0"/>
                        </a:spcBef>
                        <a:spcAft>
                          <a:spcPts val="0"/>
                        </a:spcAft>
                        <a:buNone/>
                      </a:pPr>
                      <a:endParaRPr sz="700"/>
                    </a:p>
                  </a:txBody>
                  <a:tcPr marL="91425" marR="91425" marT="36000" marB="0"/>
                </a:tc>
                <a:extLst>
                  <a:ext uri="{0D108BD9-81ED-4DB2-BD59-A6C34878D82A}">
                    <a16:rowId xmlns:a16="http://schemas.microsoft.com/office/drawing/2014/main" val="10003"/>
                  </a:ext>
                </a:extLst>
              </a:tr>
              <a:tr h="161675">
                <a:tc>
                  <a:txBody>
                    <a:bodyPr/>
                    <a:lstStyle/>
                    <a:p>
                      <a:pPr marL="0" lvl="0" indent="0" algn="l" rtl="0">
                        <a:spcBef>
                          <a:spcPts val="0"/>
                        </a:spcBef>
                        <a:spcAft>
                          <a:spcPts val="0"/>
                        </a:spcAft>
                        <a:buNone/>
                      </a:pPr>
                      <a:r>
                        <a:rPr lang="zh-TW" sz="700"/>
                        <a:t>…</a:t>
                      </a:r>
                      <a:endParaRPr sz="700"/>
                    </a:p>
                  </a:txBody>
                  <a:tcPr marL="91425" marR="91425" marT="3600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1675">
                <a:tc>
                  <a:txBody>
                    <a:bodyPr/>
                    <a:lstStyle/>
                    <a:p>
                      <a:pPr marL="0" lvl="0" indent="0" algn="l" rtl="0">
                        <a:spcBef>
                          <a:spcPts val="0"/>
                        </a:spcBef>
                        <a:spcAft>
                          <a:spcPts val="0"/>
                        </a:spcAft>
                        <a:buNone/>
                      </a:pPr>
                      <a:r>
                        <a:rPr lang="zh-TW" sz="700"/>
                        <a:t>426</a:t>
                      </a:r>
                      <a:endParaRPr sz="700"/>
                    </a:p>
                  </a:txBody>
                  <a:tcPr marL="91425" marR="91425" marT="36000" marB="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700"/>
                    </a:p>
                  </a:txBody>
                  <a:tcPr marL="91425" marR="91425" marT="360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0" name="Google Shape;210;p19"/>
          <p:cNvSpPr/>
          <p:nvPr/>
        </p:nvSpPr>
        <p:spPr>
          <a:xfrm>
            <a:off x="7679925" y="2065600"/>
            <a:ext cx="230100" cy="2442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1" name="Google Shape;211;p19"/>
          <p:cNvSpPr/>
          <p:nvPr/>
        </p:nvSpPr>
        <p:spPr>
          <a:xfrm>
            <a:off x="7679925" y="3327463"/>
            <a:ext cx="230100" cy="2442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819150" y="5408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Grading Policy</a:t>
            </a:r>
            <a:endParaRPr>
              <a:latin typeface="Noto Sans TC"/>
              <a:ea typeface="Noto Sans TC"/>
              <a:cs typeface="Noto Sans TC"/>
              <a:sym typeface="Noto Sans TC"/>
            </a:endParaRPr>
          </a:p>
        </p:txBody>
      </p:sp>
      <p:sp>
        <p:nvSpPr>
          <p:cNvPr id="217" name="Google Shape;217;p20"/>
          <p:cNvSpPr txBox="1">
            <a:spLocks noGrp="1"/>
          </p:cNvSpPr>
          <p:nvPr>
            <p:ph type="body" idx="1"/>
          </p:nvPr>
        </p:nvSpPr>
        <p:spPr>
          <a:xfrm>
            <a:off x="666750" y="1296625"/>
            <a:ext cx="7505700" cy="3669600"/>
          </a:xfrm>
          <a:prstGeom prst="rect">
            <a:avLst/>
          </a:prstGeom>
        </p:spPr>
        <p:txBody>
          <a:bodyPr spcFirstLastPara="1" wrap="square" lIns="91425" tIns="91425" rIns="91425" bIns="91425" anchor="t" anchorCtr="0">
            <a:normAutofit/>
          </a:bodyPr>
          <a:lstStyle/>
          <a:p>
            <a:pPr marL="457200" lvl="0"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Programming (70%)</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Top30: 55%~70% (1st place gets 70%, 2nd place gets 69.5%, and so on.)</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&gt;=Baseline: Get 55%</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else: Get 0%</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Bonus: Implement Deep Learning models 5% </a:t>
            </a:r>
            <a:br>
              <a:rPr lang="zh-TW" sz="1200">
                <a:latin typeface="Noto Sans TC"/>
                <a:ea typeface="Noto Sans TC"/>
                <a:cs typeface="Noto Sans TC"/>
                <a:sym typeface="Noto Sans TC"/>
              </a:rPr>
            </a:br>
            <a:r>
              <a:rPr lang="zh-TW" sz="1200">
                <a:latin typeface="Noto Sans TC"/>
                <a:ea typeface="Noto Sans TC"/>
                <a:cs typeface="Noto Sans TC"/>
                <a:sym typeface="Noto Sans TC"/>
              </a:rPr>
              <a:t>(Scores greater than 100 will be considered as 100.)</a:t>
            </a:r>
            <a:endParaRPr sz="1200">
              <a:latin typeface="Noto Sans TC"/>
              <a:ea typeface="Noto Sans TC"/>
              <a:cs typeface="Noto Sans TC"/>
              <a:sym typeface="Noto Sans TC"/>
            </a:endParaRPr>
          </a:p>
          <a:p>
            <a:pPr marL="1371600" lvl="2" indent="-304800" algn="l" rtl="0">
              <a:lnSpc>
                <a:spcPct val="140000"/>
              </a:lnSpc>
              <a:spcBef>
                <a:spcPts val="0"/>
              </a:spcBef>
              <a:spcAft>
                <a:spcPts val="0"/>
              </a:spcAft>
              <a:buSzPts val="1200"/>
              <a:buFont typeface="Noto Sans TC"/>
              <a:buChar char="■"/>
            </a:pPr>
            <a:r>
              <a:rPr lang="zh-TW" sz="1200">
                <a:latin typeface="Noto Sans TC"/>
                <a:ea typeface="Noto Sans TC"/>
                <a:cs typeface="Noto Sans TC"/>
                <a:sym typeface="Noto Sans TC"/>
              </a:rPr>
              <a:t>If your code use deep learning models like nn, lstm, rnn, then you can get bonus 5%.</a:t>
            </a:r>
            <a:endParaRPr sz="1200">
              <a:latin typeface="Noto Sans TC"/>
              <a:ea typeface="Noto Sans TC"/>
              <a:cs typeface="Noto Sans TC"/>
              <a:sym typeface="Noto Sans TC"/>
            </a:endParaRPr>
          </a:p>
          <a:p>
            <a:pPr marL="1371600" lvl="2" indent="-304800" algn="l" rtl="0">
              <a:lnSpc>
                <a:spcPct val="140000"/>
              </a:lnSpc>
              <a:spcBef>
                <a:spcPts val="0"/>
              </a:spcBef>
              <a:spcAft>
                <a:spcPts val="0"/>
              </a:spcAft>
              <a:buSzPts val="1200"/>
              <a:buFont typeface="Noto Sans TC"/>
              <a:buChar char="■"/>
            </a:pPr>
            <a:r>
              <a:rPr lang="zh-TW" sz="1200">
                <a:latin typeface="Noto Sans TC"/>
                <a:ea typeface="Noto Sans TC"/>
                <a:cs typeface="Noto Sans TC"/>
                <a:sym typeface="Noto Sans TC"/>
              </a:rPr>
              <a:t>This model does not need to be the one used for uploading results to Kaggle.</a:t>
            </a:r>
            <a:endParaRPr sz="1200">
              <a:latin typeface="Noto Sans TC"/>
              <a:ea typeface="Noto Sans TC"/>
              <a:cs typeface="Noto Sans TC"/>
              <a:sym typeface="Noto Sans TC"/>
            </a:endParaRPr>
          </a:p>
          <a:p>
            <a:pPr marL="457200" lvl="0"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Report (30%)</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Please output a PDF file in A4 size with the file name: report.pdf (not Report.pdf).</a:t>
            </a:r>
            <a:endParaRPr sz="1200">
              <a:latin typeface="Noto Sans TC"/>
              <a:ea typeface="Noto Sans TC"/>
              <a:cs typeface="Noto Sans TC"/>
              <a:sym typeface="Noto Sans TC"/>
            </a:endParaRPr>
          </a:p>
          <a:p>
            <a:pPr marL="914400" lvl="1" indent="-311150" algn="l" rtl="0">
              <a:lnSpc>
                <a:spcPct val="140000"/>
              </a:lnSpc>
              <a:spcBef>
                <a:spcPts val="0"/>
              </a:spcBef>
              <a:spcAft>
                <a:spcPts val="0"/>
              </a:spcAft>
              <a:buSzPts val="1300"/>
              <a:buChar char="○"/>
            </a:pPr>
            <a:r>
              <a:rPr lang="zh-TW" sz="1200">
                <a:latin typeface="Noto Sans TC"/>
                <a:ea typeface="Noto Sans TC"/>
                <a:cs typeface="Noto Sans TC"/>
                <a:sym typeface="Noto Sans TC"/>
              </a:rPr>
              <a:t>Format error -5%</a:t>
            </a:r>
            <a:endParaRPr sz="1200">
              <a:latin typeface="Noto Sans TC"/>
              <a:ea typeface="Noto Sans TC"/>
              <a:cs typeface="Noto Sans TC"/>
              <a:sym typeface="Noto Sans TC"/>
            </a:endParaRPr>
          </a:p>
        </p:txBody>
      </p:sp>
      <p:graphicFrame>
        <p:nvGraphicFramePr>
          <p:cNvPr id="218" name="Google Shape;218;p20"/>
          <p:cNvGraphicFramePr/>
          <p:nvPr/>
        </p:nvGraphicFramePr>
        <p:xfrm>
          <a:off x="4488125" y="553300"/>
          <a:ext cx="3000000" cy="3000000"/>
        </p:xfrm>
        <a:graphic>
          <a:graphicData uri="http://schemas.openxmlformats.org/drawingml/2006/table">
            <a:tbl>
              <a:tblPr>
                <a:noFill/>
                <a:tableStyleId>{338F0C23-E533-45D9-9053-157C1C5AB7FA}</a:tableStyleId>
              </a:tblPr>
              <a:tblGrid>
                <a:gridCol w="824450">
                  <a:extLst>
                    <a:ext uri="{9D8B030D-6E8A-4147-A177-3AD203B41FA5}">
                      <a16:colId xmlns:a16="http://schemas.microsoft.com/office/drawing/2014/main" val="20000"/>
                    </a:ext>
                  </a:extLst>
                </a:gridCol>
                <a:gridCol w="860075">
                  <a:extLst>
                    <a:ext uri="{9D8B030D-6E8A-4147-A177-3AD203B41FA5}">
                      <a16:colId xmlns:a16="http://schemas.microsoft.com/office/drawing/2014/main" val="20001"/>
                    </a:ext>
                  </a:extLst>
                </a:gridCol>
                <a:gridCol w="1223250">
                  <a:extLst>
                    <a:ext uri="{9D8B030D-6E8A-4147-A177-3AD203B41FA5}">
                      <a16:colId xmlns:a16="http://schemas.microsoft.com/office/drawing/2014/main" val="20002"/>
                    </a:ext>
                  </a:extLst>
                </a:gridCol>
                <a:gridCol w="7163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1200"/>
                    </a:p>
                  </a:txBody>
                  <a:tcPr marL="91425" marR="91425" marT="91425" marB="91425" anchor="ctr"/>
                </a:tc>
                <a:tc>
                  <a:txBody>
                    <a:bodyPr/>
                    <a:lstStyle/>
                    <a:p>
                      <a:pPr marL="0" lvl="0" indent="0" algn="ctr" rtl="0">
                        <a:spcBef>
                          <a:spcPts val="0"/>
                        </a:spcBef>
                        <a:spcAft>
                          <a:spcPts val="0"/>
                        </a:spcAft>
                        <a:buNone/>
                      </a:pPr>
                      <a:r>
                        <a:rPr lang="zh-TW" sz="1200"/>
                        <a:t>Public Score</a:t>
                      </a:r>
                      <a:endParaRPr sz="1200"/>
                    </a:p>
                  </a:txBody>
                  <a:tcPr marL="91425" marR="91425" marT="91425" marB="91425" anchor="ctr"/>
                </a:tc>
                <a:tc>
                  <a:txBody>
                    <a:bodyPr/>
                    <a:lstStyle/>
                    <a:p>
                      <a:pPr marL="0" lvl="0" indent="0" algn="ctr" rtl="0">
                        <a:spcBef>
                          <a:spcPts val="0"/>
                        </a:spcBef>
                        <a:spcAft>
                          <a:spcPts val="0"/>
                        </a:spcAft>
                        <a:buNone/>
                      </a:pPr>
                      <a:r>
                        <a:rPr lang="zh-TW" sz="1200"/>
                        <a:t>Hint</a:t>
                      </a:r>
                      <a:endParaRPr sz="1200"/>
                    </a:p>
                  </a:txBody>
                  <a:tcPr marL="91425" marR="91425" marT="91425" marB="91425" anchor="ctr"/>
                </a:tc>
                <a:tc>
                  <a:txBody>
                    <a:bodyPr/>
                    <a:lstStyle/>
                    <a:p>
                      <a:pPr marL="0" lvl="0" indent="0" algn="ctr" rtl="0">
                        <a:spcBef>
                          <a:spcPts val="0"/>
                        </a:spcBef>
                        <a:spcAft>
                          <a:spcPts val="0"/>
                        </a:spcAft>
                        <a:buNone/>
                      </a:pPr>
                      <a:r>
                        <a:rPr lang="zh-TW" sz="1200"/>
                        <a:t>Score</a:t>
                      </a:r>
                      <a:endParaRPr sz="1200"/>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zh-TW" sz="1200"/>
                        <a:t>Baseline</a:t>
                      </a:r>
                      <a:endParaRPr sz="1200"/>
                    </a:p>
                  </a:txBody>
                  <a:tcPr marL="91425" marR="91425" marT="91425" marB="91425" anchor="ctr"/>
                </a:tc>
                <a:tc>
                  <a:txBody>
                    <a:bodyPr/>
                    <a:lstStyle/>
                    <a:p>
                      <a:pPr marL="0" lvl="0" indent="0" algn="ctr" rtl="0">
                        <a:spcBef>
                          <a:spcPts val="0"/>
                        </a:spcBef>
                        <a:spcAft>
                          <a:spcPts val="0"/>
                        </a:spcAft>
                        <a:buNone/>
                      </a:pPr>
                      <a:r>
                        <a:rPr lang="zh-TW" sz="1200"/>
                        <a:t>0.373</a:t>
                      </a:r>
                      <a:endParaRPr sz="1200"/>
                    </a:p>
                  </a:txBody>
                  <a:tcPr marL="91425" marR="91425" marT="91425" marB="91425" anchor="ctr"/>
                </a:tc>
                <a:tc>
                  <a:txBody>
                    <a:bodyPr/>
                    <a:lstStyle/>
                    <a:p>
                      <a:pPr marL="0" lvl="0" indent="0" algn="ctr" rtl="0">
                        <a:spcBef>
                          <a:spcPts val="0"/>
                        </a:spcBef>
                        <a:spcAft>
                          <a:spcPts val="0"/>
                        </a:spcAft>
                        <a:buNone/>
                      </a:pPr>
                      <a:r>
                        <a:rPr lang="zh-TW" sz="1200"/>
                        <a:t>Sample Code</a:t>
                      </a:r>
                      <a:endParaRPr sz="1200"/>
                    </a:p>
                  </a:txBody>
                  <a:tcPr marL="91425" marR="91425" marT="91425" marB="91425" anchor="ctr"/>
                </a:tc>
                <a:tc>
                  <a:txBody>
                    <a:bodyPr/>
                    <a:lstStyle/>
                    <a:p>
                      <a:pPr marL="0" lvl="0" indent="0" algn="ctr" rtl="0">
                        <a:spcBef>
                          <a:spcPts val="0"/>
                        </a:spcBef>
                        <a:spcAft>
                          <a:spcPts val="0"/>
                        </a:spcAft>
                        <a:buNone/>
                      </a:pPr>
                      <a:r>
                        <a:rPr lang="zh-TW" sz="1200"/>
                        <a:t>55%</a:t>
                      </a:r>
                      <a:endParaRPr sz="1200"/>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1"/>
          <p:cNvSpPr txBox="1">
            <a:spLocks noGrp="1"/>
          </p:cNvSpPr>
          <p:nvPr>
            <p:ph type="title"/>
          </p:nvPr>
        </p:nvSpPr>
        <p:spPr>
          <a:xfrm>
            <a:off x="819150" y="312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latin typeface="Noto Sans TC"/>
                <a:ea typeface="Noto Sans TC"/>
                <a:cs typeface="Noto Sans TC"/>
                <a:sym typeface="Noto Sans TC"/>
              </a:rPr>
              <a:t>Report </a:t>
            </a:r>
            <a:r>
              <a:rPr lang="zh-TW" u="sng">
                <a:solidFill>
                  <a:schemeClr val="hlink"/>
                </a:solidFill>
                <a:latin typeface="Noto Sans TC"/>
                <a:ea typeface="Noto Sans TC"/>
                <a:cs typeface="Noto Sans TC"/>
                <a:sym typeface="Noto Sans TC"/>
                <a:hlinkClick r:id="rId3"/>
              </a:rPr>
              <a:t>(Template Link)</a:t>
            </a:r>
            <a:endParaRPr sz="3333">
              <a:solidFill>
                <a:schemeClr val="accent6"/>
              </a:solidFill>
              <a:latin typeface="Noto Sans TC"/>
              <a:ea typeface="Noto Sans TC"/>
              <a:cs typeface="Noto Sans TC"/>
              <a:sym typeface="Noto Sans TC"/>
            </a:endParaRPr>
          </a:p>
        </p:txBody>
      </p:sp>
      <p:sp>
        <p:nvSpPr>
          <p:cNvPr id="224" name="Google Shape;224;p21"/>
          <p:cNvSpPr txBox="1">
            <a:spLocks noGrp="1"/>
          </p:cNvSpPr>
          <p:nvPr>
            <p:ph type="body" idx="1"/>
          </p:nvPr>
        </p:nvSpPr>
        <p:spPr>
          <a:xfrm>
            <a:off x="819150" y="1038200"/>
            <a:ext cx="7505700" cy="38478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0"/>
              </a:spcBef>
              <a:spcAft>
                <a:spcPts val="0"/>
              </a:spcAft>
              <a:buNone/>
            </a:pPr>
            <a:r>
              <a:rPr lang="zh-TW" sz="1200">
                <a:latin typeface="Noto Sans TC"/>
                <a:ea typeface="Noto Sans TC"/>
                <a:cs typeface="Noto Sans TC"/>
                <a:sym typeface="Noto Sans TC"/>
              </a:rPr>
              <a:t>Use validation set to answer the following questions:</a:t>
            </a:r>
            <a:endParaRPr sz="1200">
              <a:latin typeface="Noto Sans TC"/>
              <a:ea typeface="Noto Sans TC"/>
              <a:cs typeface="Noto Sans TC"/>
              <a:sym typeface="Noto Sans TC"/>
            </a:endParaRPr>
          </a:p>
          <a:p>
            <a:pPr marL="457200" lvl="0" indent="-304800" algn="l" rtl="0">
              <a:lnSpc>
                <a:spcPct val="150000"/>
              </a:lnSpc>
              <a:spcBef>
                <a:spcPts val="120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Explain the meaning of Precision, Recall, F1 score</a:t>
            </a:r>
            <a:r>
              <a:rPr lang="zh-TW" sz="1200">
                <a:latin typeface="Noto Sans TC"/>
                <a:ea typeface="Noto Sans TC"/>
                <a:cs typeface="Noto Sans TC"/>
                <a:sym typeface="Noto Sans TC"/>
              </a:rPr>
              <a:t> and discuss how it helps in understanding the performance of the model.</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Preprocessing &amp; Feature Engineering</a:t>
            </a:r>
            <a:r>
              <a:rPr lang="zh-TW" sz="1200">
                <a:latin typeface="Noto Sans TC"/>
                <a:ea typeface="Noto Sans TC"/>
                <a:cs typeface="Noto Sans TC"/>
                <a:sym typeface="Noto Sans TC"/>
              </a:rPr>
              <a:t>: What preprocessing (e.g. normalization) and feature engineering exhibit the better performance. </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What models have you implemented?</a:t>
            </a:r>
            <a:r>
              <a:rPr lang="zh-TW" sz="1200">
                <a:latin typeface="Noto Sans TC"/>
                <a:ea typeface="Noto Sans TC"/>
                <a:cs typeface="Noto Sans TC"/>
                <a:sym typeface="Noto Sans TC"/>
              </a:rPr>
              <a:t> How do you modify these models to make them perform well on this task? What is the difference between these models? Please answer these questions.</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Does longer history data present better performance? </a:t>
            </a:r>
            <a:r>
              <a:rPr lang="zh-TW" sz="1200">
                <a:latin typeface="Noto Sans TC"/>
                <a:ea typeface="Noto Sans TC"/>
                <a:cs typeface="Noto Sans TC"/>
                <a:sym typeface="Noto Sans TC"/>
              </a:rPr>
              <a:t> Say,  using data from the previous 60 days versus the previous 30 days. Explain the possible reasons for the differences.</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Compare performance of  the 3 tasks for the next  1, 5, and 10 days</a:t>
            </a:r>
            <a:r>
              <a:rPr lang="zh-TW" sz="1200">
                <a:latin typeface="Noto Sans TC"/>
                <a:ea typeface="Noto Sans TC"/>
                <a:cs typeface="Noto Sans TC"/>
                <a:sym typeface="Noto Sans TC"/>
              </a:rPr>
              <a:t>. </a:t>
            </a:r>
            <a:endParaRPr sz="1200">
              <a:latin typeface="Noto Sans TC"/>
              <a:ea typeface="Noto Sans TC"/>
              <a:cs typeface="Noto Sans TC"/>
              <a:sym typeface="Noto Sans TC"/>
            </a:endParaRPr>
          </a:p>
          <a:p>
            <a:pPr marL="457200" lvl="0" indent="-304800" algn="l" rtl="0">
              <a:lnSpc>
                <a:spcPct val="150000"/>
              </a:lnSpc>
              <a:spcBef>
                <a:spcPts val="0"/>
              </a:spcBef>
              <a:spcAft>
                <a:spcPts val="0"/>
              </a:spcAft>
              <a:buSzPts val="1200"/>
              <a:buFont typeface="Noto Sans TC"/>
              <a:buAutoNum type="arabicPeriod"/>
            </a:pPr>
            <a:r>
              <a:rPr lang="zh-TW" sz="1200">
                <a:latin typeface="Noto Sans TC"/>
                <a:ea typeface="Noto Sans TC"/>
                <a:cs typeface="Noto Sans TC"/>
                <a:sym typeface="Noto Sans TC"/>
              </a:rPr>
              <a:t>(5%) </a:t>
            </a:r>
            <a:r>
              <a:rPr lang="zh-TW" sz="1200" b="1">
                <a:latin typeface="Noto Sans TC"/>
                <a:ea typeface="Noto Sans TC"/>
                <a:cs typeface="Noto Sans TC"/>
                <a:sym typeface="Noto Sans TC"/>
              </a:rPr>
              <a:t>Can we train three models together, e.g. multitasking?</a:t>
            </a:r>
            <a:r>
              <a:rPr lang="zh-TW" sz="1200">
                <a:latin typeface="Noto Sans TC"/>
                <a:ea typeface="Noto Sans TC"/>
                <a:cs typeface="Noto Sans TC"/>
                <a:sym typeface="Noto Sans TC"/>
              </a:rPr>
              <a:t> Compare the performance for independent training and parallel training. </a:t>
            </a:r>
            <a:endParaRPr sz="1200">
              <a:latin typeface="Noto Sans TC"/>
              <a:ea typeface="Noto Sans TC"/>
              <a:cs typeface="Noto Sans TC"/>
              <a:sym typeface="Noto Sans TC"/>
            </a:endParaRPr>
          </a:p>
          <a:p>
            <a:pPr marL="0" lvl="0" indent="0" algn="l" rtl="0">
              <a:lnSpc>
                <a:spcPct val="150000"/>
              </a:lnSpc>
              <a:spcBef>
                <a:spcPts val="1200"/>
              </a:spcBef>
              <a:spcAft>
                <a:spcPts val="1200"/>
              </a:spcAft>
              <a:buNone/>
            </a:pPr>
            <a:r>
              <a:rPr lang="zh-TW" sz="1200">
                <a:latin typeface="Noto Sans TC"/>
                <a:ea typeface="Noto Sans TC"/>
                <a:cs typeface="Noto Sans TC"/>
                <a:sym typeface="Noto Sans TC"/>
              </a:rPr>
              <a:t>You can use confusion matrix or probability distribution to analyze the performance in each class. </a:t>
            </a:r>
            <a:endParaRPr sz="1200">
              <a:latin typeface="Noto Sans TC"/>
              <a:ea typeface="Noto Sans TC"/>
              <a:cs typeface="Noto Sans TC"/>
              <a:sym typeface="Noto Sans TC"/>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2108</Words>
  <Application>Microsoft Office PowerPoint</Application>
  <PresentationFormat>如螢幕大小 (16:9)</PresentationFormat>
  <Paragraphs>207</Paragraphs>
  <Slides>27</Slides>
  <Notes>27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27</vt:i4>
      </vt:variant>
    </vt:vector>
  </HeadingPairs>
  <TitlesOfParts>
    <vt:vector size="35" baseType="lpstr">
      <vt:lpstr>Courier New</vt:lpstr>
      <vt:lpstr>Noto Sans TC</vt:lpstr>
      <vt:lpstr>Arial</vt:lpstr>
      <vt:lpstr>Calibri</vt:lpstr>
      <vt:lpstr>Nunito</vt:lpstr>
      <vt:lpstr>Roboto</vt:lpstr>
      <vt:lpstr>Microsoft Yahei</vt:lpstr>
      <vt:lpstr>Shift</vt:lpstr>
      <vt:lpstr>Assignment 1  Stock Trend Prediction </vt:lpstr>
      <vt:lpstr>Task Description</vt:lpstr>
      <vt:lpstr>Original Data - Column Definition</vt:lpstr>
      <vt:lpstr>Original Data - Example</vt:lpstr>
      <vt:lpstr>Design Matrix</vt:lpstr>
      <vt:lpstr>Kaggle</vt:lpstr>
      <vt:lpstr>Kaggle Submission Format </vt:lpstr>
      <vt:lpstr>Grading Policy</vt:lpstr>
      <vt:lpstr>Report (Template Link)</vt:lpstr>
      <vt:lpstr>How to Submit your homework?</vt:lpstr>
      <vt:lpstr>Sample Code https://www.kaggle.com/code/hsiehchengwei/ce6020-hw1-code-example-svm  Try to modify the example code to improve your results.</vt:lpstr>
      <vt:lpstr>Import Package</vt:lpstr>
      <vt:lpstr>Support Vector Machine (SVM)</vt:lpstr>
      <vt:lpstr>Preprocess</vt:lpstr>
      <vt:lpstr>Training </vt:lpstr>
      <vt:lpstr>Training (1) - Split Train set &amp; Validation set</vt:lpstr>
      <vt:lpstr>Training (2) - Declare SVM model</vt:lpstr>
      <vt:lpstr>Training (3) - Start Training </vt:lpstr>
      <vt:lpstr>Training (4) - Predict on Validation set</vt:lpstr>
      <vt:lpstr>Training (5) - Output Classification report</vt:lpstr>
      <vt:lpstr>Checking for overfitting</vt:lpstr>
      <vt:lpstr>Chart drawing - Probability Distribution</vt:lpstr>
      <vt:lpstr>Chart drawing - Confusion Matrix</vt:lpstr>
      <vt:lpstr>Chart drawing - Case of Training Problem</vt:lpstr>
      <vt:lpstr>Testing - Preprocess</vt:lpstr>
      <vt:lpstr>Testing - Prediction</vt:lpstr>
      <vt:lpstr>Model Performance Showcase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謝程偉 (112522102)</cp:lastModifiedBy>
  <cp:revision>1</cp:revision>
  <dcterms:modified xsi:type="dcterms:W3CDTF">2024-09-25T12:49:11Z</dcterms:modified>
</cp:coreProperties>
</file>